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B019-7DFC-4526-9EF2-CC6EA974F370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29CD-23EC-484D-847C-4C6DE9651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8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B019-7DFC-4526-9EF2-CC6EA974F370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29CD-23EC-484D-847C-4C6DE9651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65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B019-7DFC-4526-9EF2-CC6EA974F370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29CD-23EC-484D-847C-4C6DE9651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56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B019-7DFC-4526-9EF2-CC6EA974F370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29CD-23EC-484D-847C-4C6DE9651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0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B019-7DFC-4526-9EF2-CC6EA974F370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29CD-23EC-484D-847C-4C6DE9651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76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B019-7DFC-4526-9EF2-CC6EA974F370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29CD-23EC-484D-847C-4C6DE9651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5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B019-7DFC-4526-9EF2-CC6EA974F370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29CD-23EC-484D-847C-4C6DE9651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70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B019-7DFC-4526-9EF2-CC6EA974F370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29CD-23EC-484D-847C-4C6DE9651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0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B019-7DFC-4526-9EF2-CC6EA974F370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29CD-23EC-484D-847C-4C6DE9651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7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B019-7DFC-4526-9EF2-CC6EA974F370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29CD-23EC-484D-847C-4C6DE9651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6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B019-7DFC-4526-9EF2-CC6EA974F370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29CD-23EC-484D-847C-4C6DE9651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0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EB019-7DFC-4526-9EF2-CC6EA974F370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229CD-23EC-484D-847C-4C6DE9651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2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1vFbQjGEhcQ" TargetMode="External"/><Relationship Id="rId2" Type="http://schemas.openxmlformats.org/officeDocument/2006/relationships/hyperlink" Target="http://www.youtube.com/watch?v=UTaPUdWAEn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Chapter 3 </a:t>
            </a:r>
            <a:br>
              <a:rPr lang="en-US" smtClean="0"/>
            </a:br>
            <a:r>
              <a:rPr lang="en-US" smtClean="0"/>
              <a:t>Part 2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6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Nervous System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50292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- </a:t>
            </a:r>
            <a:r>
              <a:rPr lang="en-US" altLang="en-US" sz="2800" smtClean="0"/>
              <a:t>Signals between neurons use neurotransmitters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- Neurotransmitters are made from nutrients like amino acids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altLang="en-US" sz="2800" smtClean="0"/>
              <a:t>Calcium is required for the release of neurotransmitters from the neurons.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altLang="en-US" sz="2800" smtClean="0"/>
              <a:t>B-12 is needed in formation of the myelin sheath which insulates most neurons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- Glucose is needed to fuel the brain</a:t>
            </a:r>
          </a:p>
        </p:txBody>
      </p:sp>
      <p:pic>
        <p:nvPicPr>
          <p:cNvPr id="29700" name="Picture 5" descr="images-image_popup-hlm398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447800"/>
            <a:ext cx="3810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7" descr="nutc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810000"/>
            <a:ext cx="3810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6093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Endocrine (Hormonal) System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51054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1) </a:t>
            </a:r>
            <a:r>
              <a:rPr lang="en-US" altLang="en-US" sz="2800" u="sng" smtClean="0"/>
              <a:t>Insulin</a:t>
            </a:r>
            <a:r>
              <a:rPr lang="en-US" altLang="en-US" sz="2800" smtClean="0"/>
              <a:t>: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- Made in and released from the pancreas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- Helps control glucose by allowing it's movement from the blood to muscle and adipose cells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- In liver cells, insulin stimulates conversion from glucose to glycogen for storage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</p:txBody>
      </p:sp>
      <p:pic>
        <p:nvPicPr>
          <p:cNvPr id="30724" name="Picture 5" descr="171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295400"/>
            <a:ext cx="3810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5404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mtClean="0"/>
              <a:t>Endocrine (Hormonal) System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51054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2) Epinephrine, norepinephrine, glucagon and growth hormone all increase blood glucose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3) </a:t>
            </a:r>
            <a:r>
              <a:rPr lang="en-US" altLang="en-US" sz="2800" u="sng" smtClean="0"/>
              <a:t>Thyroid hormone: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- Regulates rate of metabolism</a:t>
            </a:r>
          </a:p>
        </p:txBody>
      </p:sp>
      <p:pic>
        <p:nvPicPr>
          <p:cNvPr id="31748" name="Picture 5" descr="89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295400"/>
            <a:ext cx="3657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67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altLang="en-US" smtClean="0"/>
              <a:t>Immune System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95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1- Skin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- Barrier surrounding the body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- Has glands that secrete lysozyme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- Deficiencies of Vit A and zinc affect skins integrity</a:t>
            </a:r>
          </a:p>
        </p:txBody>
      </p:sp>
      <p:pic>
        <p:nvPicPr>
          <p:cNvPr id="32772" name="Picture 5" descr="89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143000"/>
            <a:ext cx="3810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5498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4953000" cy="411162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Immune System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41148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2- </a:t>
            </a:r>
            <a:r>
              <a:rPr lang="en-US" altLang="en-US" sz="2400" u="sng" smtClean="0"/>
              <a:t>White blood cells (WBC)</a:t>
            </a:r>
            <a:endParaRPr lang="en-US" altLang="en-US" sz="2400" smtClean="0"/>
          </a:p>
          <a:p>
            <a:pPr eaLnBrk="1" hangingPunct="1">
              <a:buFontTx/>
              <a:buChar char="-"/>
            </a:pPr>
            <a:r>
              <a:rPr lang="en-US" altLang="en-US" sz="2400" smtClean="0"/>
              <a:t>Attack microorganisms by phagocytosis,                 </a:t>
            </a:r>
          </a:p>
          <a:p>
            <a:pPr eaLnBrk="1" hangingPunct="1">
              <a:buFontTx/>
              <a:buChar char="-"/>
            </a:pPr>
            <a:r>
              <a:rPr lang="en-US" altLang="en-US" sz="2400" smtClean="0"/>
              <a:t>Produce antibodies 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- Are the immune system cells </a:t>
            </a:r>
            <a:endParaRPr lang="en-US" altLang="en-US" sz="1800" smtClean="0"/>
          </a:p>
        </p:txBody>
      </p:sp>
      <p:pic>
        <p:nvPicPr>
          <p:cNvPr id="33796" name="Picture 5" descr="152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762000"/>
            <a:ext cx="48006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4187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smtClean="0"/>
              <a:t>Digestive system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5181600" cy="5791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Food must be digested/ broken down to provide us with usable nutrients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1) Mechanical Digestion:  e.g. chewing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2) Chemical Digestion: e.g enzymes secretion into the GI tract to breakdown food. </a:t>
            </a:r>
          </a:p>
        </p:txBody>
      </p:sp>
      <p:pic>
        <p:nvPicPr>
          <p:cNvPr id="34820" name="Picture 5" descr="87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447800"/>
            <a:ext cx="3733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3700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Digestive system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51816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The Gastrointestinal tract is a tube that extends from the mouth to the anus and is composed of 6 organs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1)	</a:t>
            </a:r>
            <a:r>
              <a:rPr lang="en-US" altLang="en-US" sz="2400" u="sng" smtClean="0"/>
              <a:t>Mouth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Chewing. Tongue aids chewing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Taste receptors: sweet, salty, bitter, sour and savory (pungent)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Salivary glands produce saliva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1- Salivary amylase, starch digesting enzyme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2- Mucus, lubricates and makes swallowing easier</a:t>
            </a:r>
          </a:p>
        </p:txBody>
      </p:sp>
      <p:pic>
        <p:nvPicPr>
          <p:cNvPr id="35844" name="Picture 5" descr="88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990600"/>
            <a:ext cx="3810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995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Stomach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48768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- Secretes acid and enzymes to digest protein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- mixes and then holds food for one to four hours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- Produces chyme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- Very little nutrient absorption occurs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- Chyme leaves stomach regulated by the pyloric sphincter about 1 tsp at a time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- Produces intrinsic factor for B-12 absorption</a:t>
            </a:r>
          </a:p>
        </p:txBody>
      </p:sp>
      <p:pic>
        <p:nvPicPr>
          <p:cNvPr id="36868" name="Picture 5" descr="192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219200"/>
            <a:ext cx="3810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142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Small intestine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5105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- About 10 feet long and 1" in diameter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- Chyme mixes with digestive juices to digest macronutrients and prepare vitamins and minerals for absorption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- Villi are folds that create large surface area and trap food to promote nutrient absorption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</p:txBody>
      </p:sp>
      <p:pic>
        <p:nvPicPr>
          <p:cNvPr id="37892" name="Picture 5" descr="192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143000"/>
            <a:ext cx="3810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389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Small intestine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7244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Absorption occurs by different processes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1]	Passive absorption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2]	Facilitated absorption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3]	Active absorption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4]	Phagocytosis and pinocytosis.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- Glucose and amino acids are absorbed into the capillaries and to the portal vein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- Most fats go into the lymph vessels</a:t>
            </a:r>
          </a:p>
        </p:txBody>
      </p:sp>
      <p:pic>
        <p:nvPicPr>
          <p:cNvPr id="38916" name="Picture 5" descr="humdigest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24000"/>
            <a:ext cx="4124325" cy="370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8362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143000"/>
            <a:ext cx="8534400" cy="49831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en-US" sz="4400" smtClean="0"/>
          </a:p>
          <a:p>
            <a:pPr algn="ctr" eaLnBrk="1" hangingPunct="1">
              <a:buFontTx/>
              <a:buNone/>
            </a:pPr>
            <a:r>
              <a:rPr lang="en-US" altLang="en-US" sz="4400" smtClean="0"/>
              <a:t>Key Systems As They Relate To Human Nutrition </a:t>
            </a:r>
          </a:p>
        </p:txBody>
      </p:sp>
    </p:spTree>
    <p:extLst>
      <p:ext uri="{BB962C8B-B14F-4D97-AF65-F5344CB8AC3E}">
        <p14:creationId xmlns:p14="http://schemas.microsoft.com/office/powerpoint/2010/main" val="38039419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Large intestine</a:t>
            </a:r>
            <a:br>
              <a:rPr lang="en-US" altLang="en-US" sz="4000" smtClean="0"/>
            </a:br>
            <a:endParaRPr lang="en-US" altLang="en-US" sz="400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46482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- 5% of unabsorbed carbohydrate, protein, and fat reach large intestines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- Some vitamins, water, fatty acids, sodium and potassium are absorbed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- No villi or digestive enzymes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- Mucus protects large intestines from bacterial infections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- Bacteria breakdown lactose and some fiber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- Feces formed</a:t>
            </a:r>
          </a:p>
        </p:txBody>
      </p:sp>
      <p:pic>
        <p:nvPicPr>
          <p:cNvPr id="39940" name="Picture 7" descr="192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219200"/>
            <a:ext cx="4191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2738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Rectum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- Two sphincters control elimination of waste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- External sphincter is voluntarily controlled</a:t>
            </a:r>
          </a:p>
        </p:txBody>
      </p:sp>
      <p:pic>
        <p:nvPicPr>
          <p:cNvPr id="40964" name="Picture 5" descr="93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124200"/>
            <a:ext cx="4343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6" descr="192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0"/>
            <a:ext cx="4191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57794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Accessory organs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4724400" cy="55626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Not part of GI tract but part of digestive system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a)	Liver produces bile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b)	Gallbladder stores bile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c)	Pancreas provides enzymes and hormones: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US" altLang="en-US" sz="2400" smtClean="0"/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US" altLang="en-US" sz="2400" smtClean="0"/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000" u="sng" smtClean="0"/>
              <a:t>Extra info</a:t>
            </a:r>
            <a:r>
              <a:rPr lang="en-US" altLang="en-US" sz="2000" smtClean="0"/>
              <a:t>: Pancreatic juice containing bicarbonate that neutralizes the acid from the stomach protecting the small intestines as chyme enters</a:t>
            </a:r>
          </a:p>
        </p:txBody>
      </p:sp>
      <p:pic>
        <p:nvPicPr>
          <p:cNvPr id="41988" name="Picture 5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990600"/>
            <a:ext cx="3810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92763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Urinary system</a:t>
            </a:r>
            <a:br>
              <a:rPr lang="en-US" altLang="en-US" sz="4000" smtClean="0"/>
            </a:br>
            <a:endParaRPr lang="en-US" altLang="en-US" sz="400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48768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Two Kidneys remove wastes from the body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Kidneys help maintain acid-base balance of the blood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Kidneys convert Vit D to an active hormone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Kidneys produce glucose from amino acids during fasting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Excess water-soluble nutrients and minerals are filtered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Urea travels from kidneys to bladder by ureter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Bladder empties through urethra</a:t>
            </a:r>
          </a:p>
        </p:txBody>
      </p:sp>
      <p:pic>
        <p:nvPicPr>
          <p:cNvPr id="43012" name="Picture 5" descr="100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219200"/>
            <a:ext cx="3810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79898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Storage capabilities</a:t>
            </a:r>
            <a:br>
              <a:rPr lang="en-US" altLang="en-US" sz="4000" smtClean="0"/>
            </a:br>
            <a:endParaRPr lang="en-US" altLang="en-US" sz="400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534400" cy="563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- Adipose cells store fat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- Muscle and liver store carbohydrates as glycogen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- Blood contains a small reserve of amino acids and glucose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- Many vitamins and minerals are stored in the liver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- Calcium is taken from bones if needed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- Protein can be taken from muscles if needed</a:t>
            </a:r>
          </a:p>
        </p:txBody>
      </p:sp>
    </p:spTree>
    <p:extLst>
      <p:ext uri="{BB962C8B-B14F-4D97-AF65-F5344CB8AC3E}">
        <p14:creationId xmlns:p14="http://schemas.microsoft.com/office/powerpoint/2010/main" val="30675948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hlinkClick r:id="rId2"/>
              </a:rPr>
              <a:t>http://www.youtube.com/watch?v=pGENxQQvRZA&amp;feature=related </a:t>
            </a:r>
          </a:p>
          <a:p>
            <a:r>
              <a:rPr lang="en-US" altLang="en-US" smtClean="0">
                <a:hlinkClick r:id="rId3"/>
              </a:rPr>
              <a:t>http://www.youtube.com/watch?v=1vFbQjGEhcQ</a:t>
            </a:r>
            <a:r>
              <a:rPr lang="en-US" alt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392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Cardiovascular system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029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- Blood flows through the heart and blood vessels from pumping of the heart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- Blood is made up of plasma, red blood cells, white blood cells, platelets and other substances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</p:txBody>
      </p:sp>
      <p:pic>
        <p:nvPicPr>
          <p:cNvPr id="22532" name="Picture 5" descr="real_animatio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0"/>
            <a:ext cx="30670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9574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Cardiovascular system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5181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u="sng" smtClean="0"/>
              <a:t>Routes of travel: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a)	Right side of heart, to lungs to pick up oxygen and drop carbon dioxide then travels back to the heart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b)	Oxygenated blood travels through arteries from the left side of the heart out to the body (capillaries) then back to the heart through veins</a:t>
            </a:r>
          </a:p>
        </p:txBody>
      </p:sp>
      <p:pic>
        <p:nvPicPr>
          <p:cNvPr id="23556" name="Picture 5" descr="Circul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371600"/>
            <a:ext cx="3657600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2636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Cardiovascular system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Exchange of nutrients, oxygen and waste occurs in the tiny capillaries throughout the body</a:t>
            </a:r>
          </a:p>
        </p:txBody>
      </p:sp>
      <p:pic>
        <p:nvPicPr>
          <p:cNvPr id="24580" name="Picture 5" descr="200254634-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295400"/>
            <a:ext cx="36004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5765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Cardiovascular system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51816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u="sng" smtClean="0"/>
              <a:t>Portal circulation in the gastrointestinal tract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- Capillaries in the intestines and stomach take up nutrients from recently eaten foods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- These capillaries merge into veins that empty into the portal vein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en-US" sz="2800" smtClean="0"/>
              <a:t>Portal vein leads to the liver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en-US" sz="2800" smtClean="0"/>
              <a:t>Liver processes the absorbed nutrients before they enter the general circulation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endParaRPr lang="en-US" altLang="en-US" sz="2000" smtClean="0"/>
          </a:p>
        </p:txBody>
      </p:sp>
      <p:pic>
        <p:nvPicPr>
          <p:cNvPr id="25604" name="Picture 5" descr="shared_7303_HM-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76400"/>
            <a:ext cx="396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9397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Lymphatic System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5486400" cy="52578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- Lymph flows through the lymphatic vessels and lymph tissues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- Lymph consist of plasma and white blood cells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- Lymph flows throughout the body and eventually empties in to major veins near the heart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- Flow is driven by muscle contractions from normal body movement</a:t>
            </a:r>
          </a:p>
        </p:txBody>
      </p:sp>
      <p:pic>
        <p:nvPicPr>
          <p:cNvPr id="26628" name="Picture 5" descr="11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00200"/>
            <a:ext cx="3810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6648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Lymphatic System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1600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Lymphatic circulation in the gastrointestinal tract: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en-US" altLang="en-US" sz="2400" smtClean="0"/>
              <a:t>Lymph vessels pick up the majority of products yielded from fat absorption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en-US" altLang="en-US" sz="2400" smtClean="0"/>
              <a:t>These products are too large to enter the bloodstream directly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2400" smtClean="0"/>
          </a:p>
        </p:txBody>
      </p:sp>
      <p:pic>
        <p:nvPicPr>
          <p:cNvPr id="27652" name="Picture 5" descr="lymph_capill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67000"/>
            <a:ext cx="5867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4857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smtClean="0"/>
              <a:t>Nervous System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49530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- Controls most body functions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- Basic structural and functional unit is the neuron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- Neurons respond to signals and impulses throughout the body by releasing chemical regulators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- Transmission of the signals utilizes potassium and sodium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</p:txBody>
      </p:sp>
      <p:pic>
        <p:nvPicPr>
          <p:cNvPr id="28676" name="Picture 5" descr="867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295400"/>
            <a:ext cx="41148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7" descr="neur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810000"/>
            <a:ext cx="4114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3265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773</Words>
  <Application>Microsoft Office PowerPoint</Application>
  <PresentationFormat>On-screen Show (4:3)</PresentationFormat>
  <Paragraphs>123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Chapter 3  Part 2</vt:lpstr>
      <vt:lpstr>PowerPoint Presentation</vt:lpstr>
      <vt:lpstr>Cardiovascular system </vt:lpstr>
      <vt:lpstr>Cardiovascular system</vt:lpstr>
      <vt:lpstr>Cardiovascular system</vt:lpstr>
      <vt:lpstr>Cardiovascular system</vt:lpstr>
      <vt:lpstr>Lymphatic System </vt:lpstr>
      <vt:lpstr>Lymphatic System</vt:lpstr>
      <vt:lpstr>Nervous System</vt:lpstr>
      <vt:lpstr>Nervous System</vt:lpstr>
      <vt:lpstr>Endocrine (Hormonal) System</vt:lpstr>
      <vt:lpstr>Endocrine (Hormonal) System</vt:lpstr>
      <vt:lpstr>Immune System</vt:lpstr>
      <vt:lpstr>Immune System</vt:lpstr>
      <vt:lpstr>Digestive system</vt:lpstr>
      <vt:lpstr>Digestive system</vt:lpstr>
      <vt:lpstr>Stomach</vt:lpstr>
      <vt:lpstr>Small intestine </vt:lpstr>
      <vt:lpstr>Small intestine</vt:lpstr>
      <vt:lpstr>Large intestine </vt:lpstr>
      <vt:lpstr>Rectum</vt:lpstr>
      <vt:lpstr>Accessory organs</vt:lpstr>
      <vt:lpstr>Urinary system </vt:lpstr>
      <vt:lpstr>Storage capabilities </vt:lpstr>
      <vt:lpstr>PowerPoint Presentation</vt:lpstr>
    </vt:vector>
  </TitlesOfParts>
  <Company>Macomb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 Part 2</dc:title>
  <dc:creator>Termos, Mohamad</dc:creator>
  <cp:lastModifiedBy>Termos, Mohamad</cp:lastModifiedBy>
  <cp:revision>1</cp:revision>
  <dcterms:created xsi:type="dcterms:W3CDTF">2014-01-23T21:04:30Z</dcterms:created>
  <dcterms:modified xsi:type="dcterms:W3CDTF">2014-01-23T21:05:00Z</dcterms:modified>
</cp:coreProperties>
</file>