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76" r:id="rId4"/>
    <p:sldId id="27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8" r:id="rId23"/>
    <p:sldId id="275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-65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BFC1B4-5903-4692-B177-3ABF9DB6ED78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7AC21-4E08-4A49-A279-0894350FE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392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7AC21-4E08-4A49-A279-0894350FEFA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18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Penguins</a:t>
            </a:r>
            <a:r>
              <a:rPr lang="en-US" baseline="0" dirty="0" smtClean="0"/>
              <a:t> have evolved complex behaviors, such as sliding across ice to conserve energy, to adapt to their environment.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7AC21-4E08-4A49-A279-0894350FEFA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171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77C68-02D6-4330-9E11-7978E5303F7F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58FB-EDDE-46EB-8113-A106EF7EC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402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77C68-02D6-4330-9E11-7978E5303F7F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58FB-EDDE-46EB-8113-A106EF7EC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871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77C68-02D6-4330-9E11-7978E5303F7F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58FB-EDDE-46EB-8113-A106EF7EC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56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77C68-02D6-4330-9E11-7978E5303F7F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58FB-EDDE-46EB-8113-A106EF7EC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991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77C68-02D6-4330-9E11-7978E5303F7F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58FB-EDDE-46EB-8113-A106EF7EC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69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77C68-02D6-4330-9E11-7978E5303F7F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58FB-EDDE-46EB-8113-A106EF7EC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904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77C68-02D6-4330-9E11-7978E5303F7F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58FB-EDDE-46EB-8113-A106EF7EC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830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77C68-02D6-4330-9E11-7978E5303F7F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58FB-EDDE-46EB-8113-A106EF7EC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47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77C68-02D6-4330-9E11-7978E5303F7F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58FB-EDDE-46EB-8113-A106EF7EC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401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77C68-02D6-4330-9E11-7978E5303F7F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58FB-EDDE-46EB-8113-A106EF7EC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533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77C68-02D6-4330-9E11-7978E5303F7F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58FB-EDDE-46EB-8113-A106EF7EC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372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77C68-02D6-4330-9E11-7978E5303F7F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A58FB-EDDE-46EB-8113-A106EF7EC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5156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481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View of 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75031"/>
            <a:ext cx="9144000" cy="1339402"/>
          </a:xfrm>
        </p:spPr>
        <p:txBody>
          <a:bodyPr/>
          <a:lstStyle/>
          <a:p>
            <a:r>
              <a:rPr lang="en-US" dirty="0" smtClean="0"/>
              <a:t>BIOL 1000: General Biology</a:t>
            </a:r>
          </a:p>
          <a:p>
            <a:r>
              <a:rPr lang="en-US" dirty="0" smtClean="0"/>
              <a:t>Chapter 1</a:t>
            </a:r>
          </a:p>
          <a:p>
            <a:r>
              <a:rPr lang="en-US" dirty="0" smtClean="0"/>
              <a:t>Dr. Mohamad H. Termos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383" y="1970468"/>
            <a:ext cx="3271234" cy="2704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6882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20140"/>
          </a:xfrm>
        </p:spPr>
        <p:txBody>
          <a:bodyPr/>
          <a:lstStyle/>
          <a:p>
            <a:r>
              <a:rPr lang="en-US" dirty="0" smtClean="0"/>
              <a:t>How is Biosphere Organized?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055433"/>
            <a:ext cx="5183188" cy="402005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" y="1737360"/>
            <a:ext cx="5303520" cy="4131628"/>
          </a:xfrm>
        </p:spPr>
        <p:txBody>
          <a:bodyPr>
            <a:noAutofit/>
          </a:bodyPr>
          <a:lstStyle/>
          <a:p>
            <a:r>
              <a:rPr lang="en-US" sz="2400" dirty="0"/>
              <a:t>A. Bio-sphere – Air, </a:t>
            </a:r>
            <a:r>
              <a:rPr lang="en-US" sz="2400" dirty="0" smtClean="0"/>
              <a:t>land </a:t>
            </a:r>
            <a:r>
              <a:rPr lang="en-US" sz="2400" dirty="0"/>
              <a:t>and </a:t>
            </a:r>
            <a:r>
              <a:rPr lang="en-US" sz="2400" dirty="0" smtClean="0"/>
              <a:t>water</a:t>
            </a:r>
            <a:endParaRPr lang="en-US" sz="2400" dirty="0"/>
          </a:p>
          <a:p>
            <a:r>
              <a:rPr lang="en-US" sz="2400" dirty="0"/>
              <a:t>B. Population – Species</a:t>
            </a:r>
          </a:p>
          <a:p>
            <a:r>
              <a:rPr lang="en-US" sz="2400" dirty="0"/>
              <a:t>C. Community – Populations that </a:t>
            </a:r>
            <a:r>
              <a:rPr lang="en-US" sz="2400" dirty="0" smtClean="0"/>
              <a:t>interact in the </a:t>
            </a:r>
            <a:r>
              <a:rPr lang="en-US" sz="2400" dirty="0"/>
              <a:t>p</a:t>
            </a:r>
            <a:r>
              <a:rPr lang="en-US" sz="2400" dirty="0" smtClean="0"/>
              <a:t>hysical environment</a:t>
            </a:r>
            <a:endParaRPr lang="en-US" sz="2400" dirty="0"/>
          </a:p>
          <a:p>
            <a:pPr lvl="1"/>
            <a:r>
              <a:rPr lang="en-US" sz="2400" dirty="0"/>
              <a:t>A. Soil, Atmosphere, Etc.</a:t>
            </a:r>
          </a:p>
          <a:p>
            <a:r>
              <a:rPr lang="en-US" sz="2400" dirty="0"/>
              <a:t>D. Ecosystem</a:t>
            </a:r>
          </a:p>
          <a:p>
            <a:pPr lvl="1"/>
            <a:r>
              <a:rPr lang="en-US" sz="2400" dirty="0"/>
              <a:t>A. Chemical </a:t>
            </a:r>
            <a:r>
              <a:rPr lang="en-US" sz="2400" dirty="0" smtClean="0"/>
              <a:t>cycling </a:t>
            </a:r>
            <a:r>
              <a:rPr lang="en-US" sz="2400" dirty="0"/>
              <a:t>and </a:t>
            </a:r>
            <a:r>
              <a:rPr lang="en-US" sz="2400" dirty="0" smtClean="0"/>
              <a:t>energy </a:t>
            </a:r>
            <a:r>
              <a:rPr lang="en-US" sz="2400" dirty="0"/>
              <a:t>f</a:t>
            </a:r>
            <a:r>
              <a:rPr lang="en-US" sz="2400" dirty="0" smtClean="0"/>
              <a:t>low</a:t>
            </a:r>
            <a:endParaRPr lang="en-US" sz="2400" dirty="0"/>
          </a:p>
          <a:p>
            <a:pPr lvl="1"/>
            <a:r>
              <a:rPr lang="en-US" sz="2400" dirty="0"/>
              <a:t>B. Begins with </a:t>
            </a:r>
            <a:r>
              <a:rPr lang="en-US" sz="2400" dirty="0" smtClean="0"/>
              <a:t>photosynthesis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75483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743803"/>
          </a:xfrm>
        </p:spPr>
        <p:txBody>
          <a:bodyPr/>
          <a:lstStyle/>
          <a:p>
            <a:r>
              <a:rPr lang="en-US" dirty="0" smtClean="0"/>
              <a:t>Biological Organization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338" y="1394676"/>
            <a:ext cx="4337050" cy="336379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485900"/>
            <a:ext cx="5218112" cy="4383088"/>
          </a:xfrm>
        </p:spPr>
        <p:txBody>
          <a:bodyPr>
            <a:normAutofit/>
          </a:bodyPr>
          <a:lstStyle/>
          <a:p>
            <a:r>
              <a:rPr lang="fr-FR" sz="2400" dirty="0"/>
              <a:t>A. Populations (i.e. </a:t>
            </a:r>
            <a:r>
              <a:rPr lang="fr-FR" sz="2400" dirty="0" err="1" smtClean="0"/>
              <a:t>owls</a:t>
            </a:r>
            <a:r>
              <a:rPr lang="fr-FR" sz="2400" dirty="0" smtClean="0"/>
              <a:t>, </a:t>
            </a:r>
            <a:r>
              <a:rPr lang="fr-FR" sz="2400" dirty="0" err="1" smtClean="0"/>
              <a:t>squirrels</a:t>
            </a:r>
            <a:r>
              <a:rPr lang="fr-FR" sz="2400" dirty="0" smtClean="0"/>
              <a:t>, </a:t>
            </a:r>
            <a:r>
              <a:rPr lang="fr-FR" sz="2400" dirty="0" smtClean="0"/>
              <a:t>etc</a:t>
            </a:r>
            <a:r>
              <a:rPr lang="fr-FR" sz="2400" dirty="0"/>
              <a:t>.)</a:t>
            </a:r>
          </a:p>
          <a:p>
            <a:r>
              <a:rPr lang="en-US" sz="2400" dirty="0"/>
              <a:t>B. Communities (i.e. </a:t>
            </a:r>
            <a:r>
              <a:rPr lang="en-US" sz="2400" dirty="0" smtClean="0"/>
              <a:t>animals </a:t>
            </a:r>
            <a:r>
              <a:rPr lang="en-US" sz="2400" dirty="0"/>
              <a:t>and </a:t>
            </a:r>
            <a:r>
              <a:rPr lang="en-US" sz="2400" dirty="0" smtClean="0"/>
              <a:t>forests</a:t>
            </a:r>
            <a:r>
              <a:rPr lang="en-US" sz="2400" dirty="0"/>
              <a:t>)</a:t>
            </a:r>
          </a:p>
          <a:p>
            <a:r>
              <a:rPr lang="fr-FR" sz="2400" dirty="0"/>
              <a:t>C. </a:t>
            </a:r>
            <a:r>
              <a:rPr lang="fr-FR" sz="2400" dirty="0" err="1"/>
              <a:t>Physical</a:t>
            </a:r>
            <a:r>
              <a:rPr lang="fr-FR" sz="2400" dirty="0"/>
              <a:t> </a:t>
            </a:r>
            <a:r>
              <a:rPr lang="fr-FR" sz="2400" dirty="0" err="1"/>
              <a:t>e</a:t>
            </a:r>
            <a:r>
              <a:rPr lang="fr-FR" sz="2400" dirty="0" err="1" smtClean="0"/>
              <a:t>nvironment</a:t>
            </a:r>
            <a:r>
              <a:rPr lang="fr-FR" sz="2400" dirty="0" smtClean="0"/>
              <a:t> </a:t>
            </a:r>
            <a:r>
              <a:rPr lang="fr-FR" sz="2400" dirty="0"/>
              <a:t>(i.e. </a:t>
            </a:r>
            <a:r>
              <a:rPr lang="fr-FR" sz="2400" dirty="0" err="1"/>
              <a:t>s</a:t>
            </a:r>
            <a:r>
              <a:rPr lang="fr-FR" sz="2400" dirty="0" err="1" smtClean="0"/>
              <a:t>oil</a:t>
            </a:r>
            <a:r>
              <a:rPr lang="fr-FR" sz="2400" dirty="0"/>
              <a:t>,</a:t>
            </a:r>
          </a:p>
          <a:p>
            <a:r>
              <a:rPr lang="en-US" sz="2400" dirty="0" smtClean="0"/>
              <a:t>temperature</a:t>
            </a:r>
            <a:r>
              <a:rPr lang="en-US" sz="2400" dirty="0"/>
              <a:t>, </a:t>
            </a:r>
            <a:r>
              <a:rPr lang="en-US" sz="2400" dirty="0" smtClean="0"/>
              <a:t>air</a:t>
            </a:r>
            <a:r>
              <a:rPr lang="en-US" sz="2400" dirty="0"/>
              <a:t>, </a:t>
            </a:r>
            <a:r>
              <a:rPr lang="en-US" sz="2400" dirty="0" smtClean="0"/>
              <a:t>land</a:t>
            </a:r>
            <a:r>
              <a:rPr lang="en-US" sz="2400" dirty="0"/>
              <a:t>, and </a:t>
            </a:r>
            <a:r>
              <a:rPr lang="en-US" sz="2400" dirty="0" smtClean="0"/>
              <a:t>water </a:t>
            </a:r>
            <a:r>
              <a:rPr lang="en-US" sz="2400" dirty="0"/>
              <a:t>)</a:t>
            </a:r>
          </a:p>
          <a:p>
            <a:r>
              <a:rPr lang="en-US" sz="2400" dirty="0"/>
              <a:t>D. Eco-system (i.e. </a:t>
            </a:r>
            <a:r>
              <a:rPr lang="en-US" sz="2400" dirty="0" smtClean="0"/>
              <a:t>communities </a:t>
            </a:r>
            <a:r>
              <a:rPr lang="en-US" sz="2400" dirty="0"/>
              <a:t>plus</a:t>
            </a:r>
          </a:p>
          <a:p>
            <a:r>
              <a:rPr lang="en-US" sz="2400" dirty="0"/>
              <a:t>p</a:t>
            </a:r>
            <a:r>
              <a:rPr lang="en-US" sz="2400" dirty="0" smtClean="0"/>
              <a:t>hysical </a:t>
            </a:r>
            <a:r>
              <a:rPr lang="en-US" sz="2400" dirty="0"/>
              <a:t>e</a:t>
            </a:r>
            <a:r>
              <a:rPr lang="en-US" sz="2400" dirty="0" smtClean="0"/>
              <a:t>nvironment</a:t>
            </a:r>
            <a:r>
              <a:rPr lang="en-US" sz="2400" dirty="0"/>
              <a:t>)</a:t>
            </a:r>
          </a:p>
          <a:p>
            <a:r>
              <a:rPr lang="en-US" sz="2400" dirty="0"/>
              <a:t>E. Bio-Sphere (i.e. </a:t>
            </a:r>
            <a:r>
              <a:rPr lang="en-US" sz="2400" dirty="0" smtClean="0"/>
              <a:t>population</a:t>
            </a:r>
            <a:r>
              <a:rPr lang="en-US" sz="2400" dirty="0"/>
              <a:t>, c</a:t>
            </a:r>
            <a:r>
              <a:rPr lang="en-US" sz="2400" dirty="0" smtClean="0"/>
              <a:t>ommunity, physical </a:t>
            </a:r>
            <a:r>
              <a:rPr lang="en-US" sz="2400" dirty="0"/>
              <a:t>e</a:t>
            </a:r>
            <a:r>
              <a:rPr lang="en-US" sz="2400" dirty="0" smtClean="0"/>
              <a:t>nvironment</a:t>
            </a:r>
            <a:r>
              <a:rPr lang="en-US" sz="2400" dirty="0"/>
              <a:t>, </a:t>
            </a:r>
            <a:r>
              <a:rPr lang="en-US" sz="2400" dirty="0" smtClean="0"/>
              <a:t>eco-system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7115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207827"/>
          </a:xfrm>
        </p:spPr>
        <p:txBody>
          <a:bodyPr/>
          <a:lstStyle/>
          <a:p>
            <a:r>
              <a:rPr lang="en-US" dirty="0" smtClean="0"/>
              <a:t>Energy and Metabolism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9389" y="1815152"/>
            <a:ext cx="4818923" cy="385513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7" y="1815151"/>
            <a:ext cx="5479125" cy="4203511"/>
          </a:xfrm>
        </p:spPr>
        <p:txBody>
          <a:bodyPr>
            <a:normAutofit/>
          </a:bodyPr>
          <a:lstStyle/>
          <a:p>
            <a:r>
              <a:rPr lang="en-US" sz="2400" dirty="0"/>
              <a:t>A. Living </a:t>
            </a:r>
            <a:r>
              <a:rPr lang="en-US" sz="2400" dirty="0" smtClean="0"/>
              <a:t>things </a:t>
            </a:r>
            <a:r>
              <a:rPr lang="en-US" sz="2400" dirty="0"/>
              <a:t>n</a:t>
            </a:r>
            <a:r>
              <a:rPr lang="en-US" sz="2400" dirty="0" smtClean="0"/>
              <a:t>eed </a:t>
            </a:r>
            <a:r>
              <a:rPr lang="en-US" sz="2400" dirty="0"/>
              <a:t>an </a:t>
            </a:r>
            <a:r>
              <a:rPr lang="en-US" sz="2400" dirty="0" smtClean="0"/>
              <a:t>outside </a:t>
            </a:r>
            <a:r>
              <a:rPr lang="en-US" sz="2400" dirty="0"/>
              <a:t>s</a:t>
            </a:r>
            <a:r>
              <a:rPr lang="en-US" sz="2400" dirty="0" smtClean="0"/>
              <a:t>ource of energy </a:t>
            </a:r>
            <a:r>
              <a:rPr lang="en-US" sz="2400" dirty="0"/>
              <a:t>and </a:t>
            </a:r>
            <a:r>
              <a:rPr lang="en-US" sz="2400" dirty="0" smtClean="0"/>
              <a:t>materials </a:t>
            </a:r>
            <a:r>
              <a:rPr lang="en-US" sz="2400" dirty="0"/>
              <a:t>(Food)</a:t>
            </a:r>
          </a:p>
          <a:p>
            <a:r>
              <a:rPr lang="en-US" sz="2400" dirty="0"/>
              <a:t>B. Foods </a:t>
            </a:r>
            <a:r>
              <a:rPr lang="en-US" sz="2400" dirty="0" smtClean="0"/>
              <a:t>provide </a:t>
            </a:r>
            <a:r>
              <a:rPr lang="en-US" sz="2400" dirty="0"/>
              <a:t>n</a:t>
            </a:r>
            <a:r>
              <a:rPr lang="en-US" sz="2400" dirty="0" smtClean="0"/>
              <a:t>utrients </a:t>
            </a:r>
            <a:r>
              <a:rPr lang="en-US" sz="2400" dirty="0"/>
              <a:t>and </a:t>
            </a:r>
            <a:r>
              <a:rPr lang="en-US" sz="2400" dirty="0" smtClean="0"/>
              <a:t>energy</a:t>
            </a:r>
            <a:endParaRPr lang="en-US" sz="2400" dirty="0"/>
          </a:p>
          <a:p>
            <a:r>
              <a:rPr lang="en-US" sz="2400" dirty="0"/>
              <a:t>C. Food is the b</a:t>
            </a:r>
            <a:r>
              <a:rPr lang="en-US" sz="2400" dirty="0" smtClean="0"/>
              <a:t>uilding </a:t>
            </a:r>
            <a:r>
              <a:rPr lang="en-US" sz="2400" dirty="0"/>
              <a:t>b</a:t>
            </a:r>
            <a:r>
              <a:rPr lang="en-US" sz="2400" dirty="0" smtClean="0"/>
              <a:t>locks </a:t>
            </a:r>
            <a:r>
              <a:rPr lang="en-US" sz="2400" dirty="0"/>
              <a:t>for </a:t>
            </a:r>
            <a:r>
              <a:rPr lang="en-US" sz="2400" dirty="0" smtClean="0"/>
              <a:t>energy</a:t>
            </a:r>
            <a:endParaRPr lang="en-US" sz="2400" dirty="0"/>
          </a:p>
          <a:p>
            <a:r>
              <a:rPr lang="en-US" sz="2400" dirty="0"/>
              <a:t>D. Energy – “Capacity to do </a:t>
            </a:r>
            <a:r>
              <a:rPr lang="en-US" sz="2400" dirty="0" smtClean="0"/>
              <a:t>work</a:t>
            </a:r>
            <a:r>
              <a:rPr lang="en-US" sz="2400" dirty="0"/>
              <a:t>”</a:t>
            </a:r>
          </a:p>
          <a:p>
            <a:r>
              <a:rPr lang="en-US" sz="2400" dirty="0"/>
              <a:t>E. Metabolism –</a:t>
            </a:r>
          </a:p>
          <a:p>
            <a:pPr lvl="1"/>
            <a:r>
              <a:rPr lang="en-US" sz="2200" dirty="0"/>
              <a:t>A. All Chemicals </a:t>
            </a:r>
            <a:r>
              <a:rPr lang="en-US" sz="2200" dirty="0" smtClean="0"/>
              <a:t>reactions </a:t>
            </a:r>
            <a:r>
              <a:rPr lang="en-US" sz="2200" dirty="0"/>
              <a:t>o</a:t>
            </a:r>
            <a:r>
              <a:rPr lang="en-US" sz="2200" dirty="0" smtClean="0"/>
              <a:t>ccur </a:t>
            </a:r>
            <a:r>
              <a:rPr lang="en-US" sz="2200" dirty="0"/>
              <a:t>in </a:t>
            </a:r>
            <a:r>
              <a:rPr lang="en-US" sz="2200" dirty="0" smtClean="0"/>
              <a:t>the </a:t>
            </a:r>
            <a:r>
              <a:rPr lang="en-US" sz="2400" dirty="0" smtClean="0"/>
              <a:t>cell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44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52485"/>
            <a:ext cx="3500200" cy="893928"/>
          </a:xfrm>
        </p:spPr>
        <p:txBody>
          <a:bodyPr/>
          <a:lstStyle/>
          <a:p>
            <a:r>
              <a:rPr lang="en-US" dirty="0" smtClean="0"/>
              <a:t>Energy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9950" y="1405878"/>
            <a:ext cx="5950898" cy="3550991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7546" y="1146413"/>
            <a:ext cx="5363570" cy="5172500"/>
          </a:xfrm>
        </p:spPr>
        <p:txBody>
          <a:bodyPr>
            <a:noAutofit/>
          </a:bodyPr>
          <a:lstStyle/>
          <a:p>
            <a:r>
              <a:rPr lang="en-US" sz="2400" dirty="0" smtClean="0"/>
              <a:t>A. The sun is the ultimate source of the earths energy</a:t>
            </a:r>
          </a:p>
          <a:p>
            <a:r>
              <a:rPr lang="en-US" sz="2400" dirty="0" smtClean="0"/>
              <a:t>B</a:t>
            </a:r>
            <a:r>
              <a:rPr lang="en-US" sz="2400" dirty="0"/>
              <a:t>. Photosynthesis</a:t>
            </a:r>
          </a:p>
          <a:p>
            <a:pPr lvl="1"/>
            <a:r>
              <a:rPr lang="en-US" sz="2200" dirty="0" smtClean="0"/>
              <a:t>a. transforms solar energy into chemical energy</a:t>
            </a:r>
          </a:p>
          <a:p>
            <a:pPr lvl="1"/>
            <a:r>
              <a:rPr lang="en-US" sz="2200" dirty="0" smtClean="0"/>
              <a:t>b. animals and plants get energy by</a:t>
            </a:r>
          </a:p>
          <a:p>
            <a:pPr lvl="1"/>
            <a:r>
              <a:rPr lang="en-US" sz="2200" dirty="0" smtClean="0"/>
              <a:t>photosynthesis</a:t>
            </a:r>
          </a:p>
          <a:p>
            <a:r>
              <a:rPr lang="en-US" sz="2400" dirty="0" smtClean="0"/>
              <a:t>C</a:t>
            </a:r>
            <a:r>
              <a:rPr lang="en-US" sz="2400" dirty="0"/>
              <a:t>. </a:t>
            </a:r>
            <a:r>
              <a:rPr lang="en-US" sz="2400" dirty="0" smtClean="0"/>
              <a:t>Homeostasis</a:t>
            </a:r>
            <a:endParaRPr lang="en-US" sz="2400" dirty="0"/>
          </a:p>
          <a:p>
            <a:pPr lvl="1"/>
            <a:r>
              <a:rPr lang="en-US" sz="2200" dirty="0" smtClean="0"/>
              <a:t>a. stability in temperature, moisture levels, acidity, and physiological factors</a:t>
            </a:r>
          </a:p>
          <a:p>
            <a:r>
              <a:rPr lang="en-US" sz="2400" dirty="0" smtClean="0"/>
              <a:t>D. </a:t>
            </a:r>
            <a:r>
              <a:rPr lang="en-US" sz="2400" dirty="0"/>
              <a:t>Hormones to </a:t>
            </a:r>
            <a:r>
              <a:rPr lang="en-US" sz="2400" dirty="0" smtClean="0"/>
              <a:t>regulate sugar storage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27268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93427"/>
            <a:ext cx="5001454" cy="1139588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Living Organisms and the Environment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125" y="1596787"/>
            <a:ext cx="11232950" cy="4299045"/>
          </a:xfrm>
        </p:spPr>
        <p:txBody>
          <a:bodyPr>
            <a:noAutofit/>
          </a:bodyPr>
          <a:lstStyle/>
          <a:p>
            <a:pPr marL="457200" indent="-457200">
              <a:buFontTx/>
              <a:buChar char="-"/>
            </a:pPr>
            <a:r>
              <a:rPr lang="en-US" sz="2800" dirty="0" smtClean="0"/>
              <a:t>Organisms respond to the environment through their senses: visual, hearing, smell, touch. </a:t>
            </a:r>
          </a:p>
          <a:p>
            <a:pPr marL="457200" indent="-457200">
              <a:buFontTx/>
              <a:buChar char="-"/>
            </a:pPr>
            <a:r>
              <a:rPr lang="en-US" sz="2800" dirty="0" smtClean="0"/>
              <a:t>Plants respond by movement toward the sun (chemical survival). </a:t>
            </a:r>
          </a:p>
          <a:p>
            <a:pPr marL="457200" indent="-457200">
              <a:buFontTx/>
              <a:buChar char="-"/>
            </a:pPr>
            <a:r>
              <a:rPr lang="en-US" sz="2800" dirty="0" smtClean="0"/>
              <a:t>Animals respond by being aware (survival, daily activities, behavior). </a:t>
            </a:r>
          </a:p>
          <a:p>
            <a:r>
              <a:rPr lang="en-US" sz="2800" dirty="0" smtClean="0"/>
              <a:t>Reproduction and Development (Life </a:t>
            </a:r>
            <a:r>
              <a:rPr lang="en-US" sz="2800" dirty="0"/>
              <a:t>Comes Only From </a:t>
            </a:r>
            <a:r>
              <a:rPr lang="en-US" sz="2800" dirty="0" smtClean="0"/>
              <a:t>Life). </a:t>
            </a:r>
            <a:endParaRPr lang="en-US" sz="2800" dirty="0"/>
          </a:p>
          <a:p>
            <a:pPr marL="914400" lvl="1" indent="-457200">
              <a:buFontTx/>
              <a:buChar char="-"/>
            </a:pPr>
            <a:r>
              <a:rPr lang="en-US" sz="2800" dirty="0" smtClean="0"/>
              <a:t>Some organisms reproduce themselves</a:t>
            </a:r>
          </a:p>
          <a:p>
            <a:pPr marL="914400" lvl="1" indent="-457200">
              <a:buFontTx/>
              <a:buChar char="-"/>
            </a:pPr>
            <a:r>
              <a:rPr lang="en-US" sz="2800" dirty="0" smtClean="0"/>
              <a:t>Unicellular organisms split in two (bacteria, </a:t>
            </a:r>
            <a:r>
              <a:rPr lang="en-US" sz="2800" dirty="0" err="1" smtClean="0"/>
              <a:t>protists</a:t>
            </a:r>
            <a:r>
              <a:rPr lang="en-US" sz="2800" dirty="0" smtClean="0"/>
              <a:t>). </a:t>
            </a:r>
          </a:p>
          <a:p>
            <a:pPr marL="914400" lvl="1" indent="-457200">
              <a:buFontTx/>
              <a:buChar char="-"/>
            </a:pPr>
            <a:r>
              <a:rPr lang="en-US" sz="2800" dirty="0" smtClean="0"/>
              <a:t>Multicellular </a:t>
            </a:r>
            <a:r>
              <a:rPr lang="en-US" sz="2800" dirty="0"/>
              <a:t>o</a:t>
            </a:r>
            <a:r>
              <a:rPr lang="en-US" sz="2800" dirty="0" smtClean="0"/>
              <a:t>rganisms (sperm, egg, stages to become an adult). </a:t>
            </a:r>
          </a:p>
          <a:p>
            <a:pPr marL="914400" lvl="1" indent="-457200">
              <a:buFontTx/>
              <a:buChar char="-"/>
            </a:pPr>
            <a:r>
              <a:rPr lang="en-US" sz="2800" dirty="0" smtClean="0"/>
              <a:t>Genes </a:t>
            </a:r>
            <a:r>
              <a:rPr lang="en-US" sz="2800" dirty="0"/>
              <a:t>– </a:t>
            </a:r>
            <a:r>
              <a:rPr lang="en-US" sz="2800" dirty="0" smtClean="0"/>
              <a:t>specific information on long molecules (DNA)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025390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962167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Adaptation and Natural Selection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8363" y="1419367"/>
            <a:ext cx="11177517" cy="5268036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Adaptations are modifications in response to certain conditions (such as cold or hot climates).</a:t>
            </a:r>
          </a:p>
          <a:p>
            <a:r>
              <a:rPr lang="en-US" sz="2800" dirty="0" smtClean="0"/>
              <a:t>Natural selection: </a:t>
            </a:r>
            <a:r>
              <a:rPr lang="en-US" sz="2800" dirty="0"/>
              <a:t>Changes in the genetic structure of populations due to differential survival and reproduction</a:t>
            </a:r>
            <a:r>
              <a:rPr lang="en-US" sz="2800" dirty="0" smtClean="0"/>
              <a:t>.</a:t>
            </a:r>
          </a:p>
          <a:p>
            <a:pPr lvl="1">
              <a:spcBef>
                <a:spcPct val="50000"/>
              </a:spcBef>
              <a:buFont typeface="Arial" charset="0"/>
              <a:buAutoNum type="arabicPeriod"/>
            </a:pPr>
            <a:r>
              <a:rPr lang="en-US" sz="2800" dirty="0" smtClean="0"/>
              <a:t> More </a:t>
            </a:r>
            <a:r>
              <a:rPr lang="en-US" sz="2800" dirty="0"/>
              <a:t>are born than can survive and/or reproduce.</a:t>
            </a:r>
          </a:p>
          <a:p>
            <a:pPr lvl="1">
              <a:spcBef>
                <a:spcPct val="50000"/>
              </a:spcBef>
              <a:buFont typeface="Arial" charset="0"/>
              <a:buAutoNum type="arabicPeriod"/>
            </a:pPr>
            <a:r>
              <a:rPr lang="en-US" sz="2800" dirty="0" smtClean="0"/>
              <a:t> There </a:t>
            </a:r>
            <a:r>
              <a:rPr lang="en-US" sz="2800" dirty="0"/>
              <a:t>is genetic variation for phenotypes (characteristics) that affect survival and/or reproduction.</a:t>
            </a:r>
          </a:p>
          <a:p>
            <a:pPr lvl="1">
              <a:spcBef>
                <a:spcPct val="50000"/>
              </a:spcBef>
              <a:buFont typeface="Arial" charset="0"/>
              <a:buAutoNum type="arabicPeriod"/>
            </a:pPr>
            <a:r>
              <a:rPr lang="en-US" sz="2800" dirty="0" smtClean="0"/>
              <a:t> Those </a:t>
            </a:r>
            <a:r>
              <a:rPr lang="en-US" sz="2800" dirty="0"/>
              <a:t>individuals with phenotypes that are best suited to the environment will be most likely to survive and reproduce.</a:t>
            </a:r>
          </a:p>
          <a:p>
            <a:pPr lvl="1">
              <a:spcBef>
                <a:spcPct val="50000"/>
              </a:spcBef>
              <a:buFont typeface="Arial" charset="0"/>
              <a:buAutoNum type="arabicPeriod"/>
            </a:pPr>
            <a:r>
              <a:rPr lang="en-US" sz="2800" dirty="0" smtClean="0"/>
              <a:t> The </a:t>
            </a:r>
            <a:r>
              <a:rPr lang="en-US" sz="2800" dirty="0"/>
              <a:t>next generation will have a higher percentage of the best-fit individuals and a lower percentage of less-fit </a:t>
            </a:r>
            <a:r>
              <a:rPr lang="en-US" sz="2800" dirty="0" smtClean="0"/>
              <a:t>individuals.</a:t>
            </a:r>
          </a:p>
          <a:p>
            <a:endParaRPr lang="en-US" sz="2800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76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414600" cy="1071349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Natural Selection &amp; Evolution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4150" y="1528549"/>
            <a:ext cx="11122926" cy="4844955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r>
              <a:rPr lang="en-US" sz="3000" dirty="0"/>
              <a:t>Evidence For Evolution by Natural Selection</a:t>
            </a:r>
          </a:p>
          <a:p>
            <a:pPr lvl="1">
              <a:spcBef>
                <a:spcPct val="50000"/>
              </a:spcBef>
            </a:pPr>
            <a:r>
              <a:rPr lang="en-US" sz="3000" dirty="0"/>
              <a:t> 1- Fossil Record (transitional forms like </a:t>
            </a:r>
            <a:r>
              <a:rPr lang="en-US" sz="3000" dirty="0" err="1"/>
              <a:t>Basilosaurus</a:t>
            </a:r>
            <a:r>
              <a:rPr lang="en-US" sz="3000" dirty="0"/>
              <a:t>—whale-like fossil with small hind legs, moveable knees, toes), 2- Biogeographic Distributions of Related Species, 3- Biochemical and Anatomical Similarities Among Related Species, 4- Patterns of Genetic Relatedness (for example, predicted fusion of chimp chromosomes in the human genome)</a:t>
            </a:r>
          </a:p>
          <a:p>
            <a:r>
              <a:rPr lang="en-US" sz="3000" i="1" dirty="0" smtClean="0"/>
              <a:t>Evolution</a:t>
            </a:r>
            <a:r>
              <a:rPr lang="en-US" sz="3000" dirty="0" smtClean="0"/>
              <a:t> </a:t>
            </a:r>
            <a:r>
              <a:rPr lang="en-US" sz="3000" dirty="0"/>
              <a:t>is the </a:t>
            </a:r>
            <a:r>
              <a:rPr lang="en-US" sz="3000" u="sng" dirty="0"/>
              <a:t>change in groups</a:t>
            </a:r>
            <a:r>
              <a:rPr lang="en-US" sz="3000" dirty="0"/>
              <a:t> of organisms over the course of generations.  The changes in populations that are considered evolutionary are those that are </a:t>
            </a:r>
            <a:r>
              <a:rPr lang="en-US" sz="3000" u="sng" dirty="0"/>
              <a:t>passed via the genetic material</a:t>
            </a:r>
            <a:r>
              <a:rPr lang="en-US" sz="3000" dirty="0"/>
              <a:t> from one generation to the next (</a:t>
            </a:r>
            <a:r>
              <a:rPr lang="en-US" sz="3000" dirty="0" err="1"/>
              <a:t>Futuyma</a:t>
            </a:r>
            <a:r>
              <a:rPr lang="en-US" sz="3000" dirty="0"/>
              <a:t>, 2009</a:t>
            </a:r>
            <a:r>
              <a:rPr lang="en-US" sz="3000" dirty="0" smtClean="0"/>
              <a:t>)</a:t>
            </a:r>
          </a:p>
          <a:p>
            <a:r>
              <a:rPr lang="en-US" sz="1300" dirty="0" err="1" smtClean="0"/>
              <a:t>Futuyma</a:t>
            </a:r>
            <a:r>
              <a:rPr lang="en-US" sz="1300" dirty="0" smtClean="0"/>
              <a:t>, Douglas J. (2009). Evolution. </a:t>
            </a:r>
            <a:r>
              <a:rPr lang="en-US" sz="1300" dirty="0" err="1" smtClean="0"/>
              <a:t>Siauer</a:t>
            </a:r>
            <a:r>
              <a:rPr lang="en-US" sz="1300" dirty="0" smtClean="0"/>
              <a:t> Associates Inc., Sunderland, MA</a:t>
            </a:r>
            <a:endParaRPr lang="en-US" sz="13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8164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989463"/>
          </a:xfrm>
        </p:spPr>
        <p:txBody>
          <a:bodyPr/>
          <a:lstStyle/>
          <a:p>
            <a:r>
              <a:rPr lang="en-US" dirty="0" smtClean="0"/>
              <a:t>Human Population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2304" y="1446663"/>
            <a:ext cx="2832930" cy="2806371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8616" y="1774209"/>
            <a:ext cx="6196084" cy="4094779"/>
          </a:xfrm>
        </p:spPr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en-US" sz="2400" dirty="0" smtClean="0"/>
              <a:t>The </a:t>
            </a:r>
            <a:r>
              <a:rPr lang="en-US" sz="2400" dirty="0"/>
              <a:t>human population tends to </a:t>
            </a:r>
            <a:r>
              <a:rPr lang="en-US" sz="2400" dirty="0" smtClean="0"/>
              <a:t>modify existing </a:t>
            </a:r>
            <a:r>
              <a:rPr lang="en-US" sz="2400" dirty="0"/>
              <a:t>ecosystems for its own purpose</a:t>
            </a:r>
            <a:r>
              <a:rPr lang="en-US" sz="2400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Human </a:t>
            </a:r>
            <a:r>
              <a:rPr lang="en-US" sz="2400" dirty="0"/>
              <a:t>beings depend on </a:t>
            </a:r>
            <a:r>
              <a:rPr lang="en-US" sz="2400" dirty="0" smtClean="0"/>
              <a:t>healthy ecosystems </a:t>
            </a:r>
            <a:r>
              <a:rPr lang="en-US" sz="2400" dirty="0"/>
              <a:t>for food, medicines, other </a:t>
            </a:r>
            <a:r>
              <a:rPr lang="en-US" sz="2400" dirty="0" smtClean="0"/>
              <a:t>raw materials</a:t>
            </a:r>
            <a:r>
              <a:rPr lang="en-US" sz="2400" dirty="0"/>
              <a:t>, as well as the benefits </a:t>
            </a:r>
            <a:r>
              <a:rPr lang="en-US" sz="2400" dirty="0" smtClean="0"/>
              <a:t>of various </a:t>
            </a:r>
            <a:r>
              <a:rPr lang="en-US" sz="2400" dirty="0"/>
              <a:t>ecosystem processes.</a:t>
            </a:r>
          </a:p>
        </p:txBody>
      </p:sp>
    </p:spTree>
    <p:extLst>
      <p:ext uri="{BB962C8B-B14F-4D97-AF65-F5344CB8AC3E}">
        <p14:creationId xmlns:p14="http://schemas.microsoft.com/office/powerpoint/2010/main" val="259027651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798394"/>
          </a:xfrm>
        </p:spPr>
        <p:txBody>
          <a:bodyPr/>
          <a:lstStyle/>
          <a:p>
            <a:r>
              <a:rPr lang="en-US" dirty="0" smtClean="0"/>
              <a:t>Biodiversity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6087" y="1255594"/>
            <a:ext cx="3141782" cy="23956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351128"/>
            <a:ext cx="6625537" cy="4517860"/>
          </a:xfrm>
        </p:spPr>
        <p:txBody>
          <a:bodyPr/>
          <a:lstStyle/>
          <a:p>
            <a:r>
              <a:rPr lang="en-US" sz="2400" dirty="0"/>
              <a:t>Biodiversity is the total number of </a:t>
            </a:r>
            <a:r>
              <a:rPr lang="en-US" sz="2400" dirty="0" smtClean="0"/>
              <a:t>species, the </a:t>
            </a:r>
            <a:r>
              <a:rPr lang="en-US" sz="2400" dirty="0"/>
              <a:t>variability of their genes, and </a:t>
            </a:r>
            <a:r>
              <a:rPr lang="en-US" sz="2400" dirty="0" smtClean="0"/>
              <a:t>the ecosystems </a:t>
            </a:r>
            <a:r>
              <a:rPr lang="en-US" sz="2400" dirty="0"/>
              <a:t>in which they live.</a:t>
            </a:r>
          </a:p>
          <a:p>
            <a:r>
              <a:rPr lang="en-US" sz="2400" dirty="0"/>
              <a:t>– Extinction is the death of a species </a:t>
            </a:r>
            <a:r>
              <a:rPr lang="en-US" sz="2400" dirty="0" smtClean="0"/>
              <a:t>or larger </a:t>
            </a:r>
            <a:r>
              <a:rPr lang="en-US" sz="2400" dirty="0"/>
              <a:t>taxonomic group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How do we (humans) modify ecosystem?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Construction of roads and buildings (surface soil removed, kill soil organisms, change in shape and slope of land </a:t>
            </a:r>
            <a:r>
              <a:rPr lang="en-US" sz="2400" dirty="0" smtClean="0">
                <a:sym typeface="Wingdings" panose="05000000000000000000" pitchFamily="2" charset="2"/>
              </a:rPr>
              <a:t> resulting in different patterns of drainage of rainwater, farmland taken by roads can no longer used to grow crops and livestock). 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711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12293"/>
          </a:xfrm>
        </p:spPr>
        <p:txBody>
          <a:bodyPr/>
          <a:lstStyle/>
          <a:p>
            <a:r>
              <a:rPr lang="en-US" dirty="0" smtClean="0"/>
              <a:t>Classification of Living Organisms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6769" y="1169370"/>
            <a:ext cx="3370998" cy="4699617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569493"/>
            <a:ext cx="5315352" cy="4299495"/>
          </a:xfrm>
        </p:spPr>
        <p:txBody>
          <a:bodyPr>
            <a:normAutofit/>
          </a:bodyPr>
          <a:lstStyle/>
          <a:p>
            <a:r>
              <a:rPr lang="en-US" sz="2400" dirty="0"/>
              <a:t>Taxonomy is the discipline of identifying </a:t>
            </a:r>
            <a:r>
              <a:rPr lang="en-US" sz="2400" dirty="0" smtClean="0"/>
              <a:t>and classifying </a:t>
            </a:r>
            <a:r>
              <a:rPr lang="en-US" sz="2400" dirty="0"/>
              <a:t>organisms.</a:t>
            </a:r>
          </a:p>
          <a:p>
            <a:r>
              <a:rPr lang="en-US" sz="2400" dirty="0"/>
              <a:t>– From least inclusive to most </a:t>
            </a:r>
            <a:r>
              <a:rPr lang="en-US" sz="2400" dirty="0" smtClean="0"/>
              <a:t>inclusive: Species</a:t>
            </a:r>
            <a:r>
              <a:rPr lang="en-US" sz="2400" dirty="0"/>
              <a:t>, genus, family, order, </a:t>
            </a:r>
            <a:r>
              <a:rPr lang="en-US" sz="2400" dirty="0" smtClean="0"/>
              <a:t>class, phylum</a:t>
            </a:r>
            <a:r>
              <a:rPr lang="en-US" sz="2400" dirty="0"/>
              <a:t>, kingdom, and domain.</a:t>
            </a:r>
          </a:p>
          <a:p>
            <a:pPr lvl="1"/>
            <a:r>
              <a:rPr lang="en-US" sz="2400" dirty="0" smtClean="0"/>
              <a:t>- Each </a:t>
            </a:r>
            <a:r>
              <a:rPr lang="en-US" sz="2400" dirty="0"/>
              <a:t>successive category </a:t>
            </a:r>
            <a:r>
              <a:rPr lang="en-US" sz="2400" dirty="0" smtClean="0"/>
              <a:t>above species </a:t>
            </a:r>
            <a:r>
              <a:rPr lang="en-US" sz="2400" dirty="0"/>
              <a:t>contains more distinct </a:t>
            </a:r>
            <a:r>
              <a:rPr lang="en-US" sz="2400" dirty="0" smtClean="0"/>
              <a:t>types of </a:t>
            </a:r>
            <a:r>
              <a:rPr lang="en-US" sz="2400" dirty="0"/>
              <a:t>organisms than the </a:t>
            </a:r>
            <a:r>
              <a:rPr lang="en-US" sz="2400" dirty="0" smtClean="0"/>
              <a:t>preceding category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39335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75300"/>
            <a:ext cx="3932237" cy="857715"/>
          </a:xfrm>
        </p:spPr>
        <p:txBody>
          <a:bodyPr/>
          <a:lstStyle/>
          <a:p>
            <a:r>
              <a:rPr lang="en-US" dirty="0" smtClean="0"/>
              <a:t>How to Define Life?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645275"/>
            <a:ext cx="5520069" cy="4223713"/>
          </a:xfrm>
        </p:spPr>
        <p:txBody>
          <a:bodyPr>
            <a:normAutofit lnSpcReduction="10000"/>
          </a:bodyPr>
          <a:lstStyle/>
          <a:p>
            <a:pPr marL="285750" indent="-285750">
              <a:buFontTx/>
              <a:buChar char="-"/>
            </a:pPr>
            <a:r>
              <a:rPr lang="en-US" sz="2800" dirty="0" smtClean="0"/>
              <a:t>All living things are comprised of the same chemical elements and obey the same physical and chemical laws as nonliving objects. </a:t>
            </a:r>
          </a:p>
          <a:p>
            <a:pPr marL="285750" indent="-285750">
              <a:buFontTx/>
              <a:buChar char="-"/>
            </a:pPr>
            <a:r>
              <a:rPr lang="en-US" sz="2800" dirty="0" smtClean="0"/>
              <a:t>A cell is the smallest, most basic unit of life.</a:t>
            </a:r>
          </a:p>
          <a:p>
            <a:pPr marL="742950" lvl="1" indent="-285750">
              <a:buFontTx/>
              <a:buChar char="-"/>
            </a:pPr>
            <a:r>
              <a:rPr lang="en-US" sz="2800" dirty="0" smtClean="0"/>
              <a:t>Tissue</a:t>
            </a:r>
          </a:p>
          <a:p>
            <a:pPr marL="742950" lvl="1" indent="-285750">
              <a:buFontTx/>
              <a:buChar char="-"/>
            </a:pPr>
            <a:r>
              <a:rPr lang="en-US" sz="2800" dirty="0" smtClean="0"/>
              <a:t>Organs</a:t>
            </a:r>
          </a:p>
          <a:p>
            <a:pPr marL="742950" lvl="1" indent="-285750">
              <a:buFontTx/>
              <a:buChar char="-"/>
            </a:pPr>
            <a:r>
              <a:rPr lang="en-US" sz="2800" dirty="0" smtClean="0"/>
              <a:t>Systems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3976" y="1125094"/>
            <a:ext cx="4351411" cy="37335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3496888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510134" cy="648269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Classification </a:t>
            </a:r>
            <a:endParaRPr lang="en-US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223962"/>
            <a:ext cx="6448116" cy="5163189"/>
          </a:xfrm>
        </p:spPr>
        <p:txBody>
          <a:bodyPr>
            <a:noAutofit/>
          </a:bodyPr>
          <a:lstStyle/>
          <a:p>
            <a:r>
              <a:rPr lang="en-US" sz="1800" dirty="0"/>
              <a:t>A. Taxonomy</a:t>
            </a:r>
          </a:p>
          <a:p>
            <a:pPr lvl="1"/>
            <a:r>
              <a:rPr lang="en-US" sz="1800" dirty="0" smtClean="0"/>
              <a:t>a. identifying and classifying organisms</a:t>
            </a:r>
          </a:p>
          <a:p>
            <a:r>
              <a:rPr lang="en-US" sz="1800" dirty="0" smtClean="0"/>
              <a:t>B</a:t>
            </a:r>
            <a:r>
              <a:rPr lang="en-US" sz="1800" dirty="0"/>
              <a:t>. Categories of Classification</a:t>
            </a:r>
          </a:p>
          <a:p>
            <a:pPr lvl="1"/>
            <a:r>
              <a:rPr lang="en-US" sz="1800" dirty="0" smtClean="0"/>
              <a:t>a. from larger to smaller</a:t>
            </a:r>
          </a:p>
          <a:p>
            <a:pPr lvl="1"/>
            <a:r>
              <a:rPr lang="en-US" sz="1800" dirty="0" smtClean="0"/>
              <a:t>b. kingdom, phylum, class, order, family, genus and</a:t>
            </a:r>
          </a:p>
          <a:p>
            <a:pPr lvl="1"/>
            <a:r>
              <a:rPr lang="en-US" sz="1800" dirty="0" smtClean="0"/>
              <a:t>species</a:t>
            </a:r>
          </a:p>
          <a:p>
            <a:r>
              <a:rPr lang="en-US" sz="1800" dirty="0" smtClean="0"/>
              <a:t>C</a:t>
            </a:r>
            <a:r>
              <a:rPr lang="en-US" sz="1800" dirty="0"/>
              <a:t>. Domains</a:t>
            </a:r>
          </a:p>
          <a:p>
            <a:pPr lvl="1"/>
            <a:r>
              <a:rPr lang="en-US" sz="1800" dirty="0" smtClean="0"/>
              <a:t>a. three domains</a:t>
            </a:r>
          </a:p>
          <a:p>
            <a:pPr lvl="2"/>
            <a:r>
              <a:rPr lang="en-US" sz="1800" dirty="0" smtClean="0"/>
              <a:t>a. Bacteria (unicellular prokaryotes) </a:t>
            </a:r>
          </a:p>
          <a:p>
            <a:pPr lvl="2"/>
            <a:r>
              <a:rPr lang="en-US" sz="1800" dirty="0" smtClean="0"/>
              <a:t>b. </a:t>
            </a:r>
            <a:r>
              <a:rPr lang="en-US" sz="1800" dirty="0" err="1" smtClean="0"/>
              <a:t>archaea</a:t>
            </a:r>
            <a:r>
              <a:rPr lang="en-US" sz="1800" dirty="0" smtClean="0"/>
              <a:t> - live in water, cannot tolerate oxygen and survive in harsh temperatures, salts and acids (unicellular </a:t>
            </a:r>
            <a:r>
              <a:rPr lang="en-US" sz="1800" dirty="0"/>
              <a:t>prokaryotes). </a:t>
            </a:r>
            <a:endParaRPr lang="en-US" sz="1800" dirty="0" smtClean="0"/>
          </a:p>
          <a:p>
            <a:pPr lvl="2"/>
            <a:r>
              <a:rPr lang="en-US" sz="1800" dirty="0" smtClean="0"/>
              <a:t>c. </a:t>
            </a:r>
            <a:r>
              <a:rPr lang="en-US" sz="1800" dirty="0" err="1" smtClean="0"/>
              <a:t>eukarya</a:t>
            </a:r>
            <a:r>
              <a:rPr lang="en-US" sz="1800" dirty="0" smtClean="0"/>
              <a:t> - membrane-bounded nucleus (eukaryotes). </a:t>
            </a:r>
          </a:p>
          <a:p>
            <a:r>
              <a:rPr lang="en-US" sz="1800" dirty="0" smtClean="0"/>
              <a:t>D</a:t>
            </a:r>
            <a:r>
              <a:rPr lang="en-US" sz="1800" dirty="0"/>
              <a:t>. Kingdoms</a:t>
            </a:r>
          </a:p>
          <a:p>
            <a:pPr lvl="1"/>
            <a:r>
              <a:rPr lang="en-US" sz="1800" dirty="0" smtClean="0"/>
              <a:t>a. </a:t>
            </a:r>
            <a:r>
              <a:rPr lang="en-US" sz="1800" dirty="0" err="1" smtClean="0"/>
              <a:t>protisa</a:t>
            </a:r>
            <a:r>
              <a:rPr lang="en-US" sz="1800" dirty="0" smtClean="0"/>
              <a:t>, fungi, </a:t>
            </a:r>
            <a:r>
              <a:rPr lang="en-US" sz="1800" dirty="0" err="1" smtClean="0"/>
              <a:t>plantae</a:t>
            </a:r>
            <a:r>
              <a:rPr lang="en-US" sz="1800" dirty="0" smtClean="0"/>
              <a:t> and animals</a:t>
            </a:r>
            <a:endParaRPr lang="en-US" sz="1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8406" y="1223962"/>
            <a:ext cx="3616112" cy="4400550"/>
          </a:xfrm>
        </p:spPr>
      </p:pic>
    </p:spTree>
    <p:extLst>
      <p:ext uri="{BB962C8B-B14F-4D97-AF65-F5344CB8AC3E}">
        <p14:creationId xmlns:p14="http://schemas.microsoft.com/office/powerpoint/2010/main" val="394824748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596348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Process of Science </a:t>
            </a:r>
            <a:endParaRPr lang="en-US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252331"/>
            <a:ext cx="10649847" cy="4676292"/>
          </a:xfrm>
        </p:spPr>
        <p:txBody>
          <a:bodyPr>
            <a:normAutofit/>
          </a:bodyPr>
          <a:lstStyle/>
          <a:p>
            <a:r>
              <a:rPr lang="en-US" sz="2400" dirty="0"/>
              <a:t>• </a:t>
            </a:r>
            <a:r>
              <a:rPr lang="en-US" sz="2400" dirty="0" smtClean="0"/>
              <a:t>Observation: Any </a:t>
            </a:r>
            <a:r>
              <a:rPr lang="en-US" sz="2400" dirty="0"/>
              <a:t>phenomenon can be more </a:t>
            </a:r>
            <a:r>
              <a:rPr lang="en-US" sz="2400" dirty="0" smtClean="0"/>
              <a:t>fully understood </a:t>
            </a:r>
            <a:r>
              <a:rPr lang="en-US" sz="2400" dirty="0"/>
              <a:t>by observation.</a:t>
            </a:r>
          </a:p>
          <a:p>
            <a:r>
              <a:rPr lang="en-US" sz="2400" dirty="0"/>
              <a:t>• </a:t>
            </a:r>
            <a:r>
              <a:rPr lang="en-US" sz="2400" dirty="0" smtClean="0"/>
              <a:t>Hypothesis: Use </a:t>
            </a:r>
            <a:r>
              <a:rPr lang="en-US" sz="2400" dirty="0"/>
              <a:t>of inductive reasoning to form </a:t>
            </a:r>
            <a:r>
              <a:rPr lang="en-US" sz="2400" dirty="0" smtClean="0"/>
              <a:t>an explanation </a:t>
            </a:r>
            <a:r>
              <a:rPr lang="en-US" sz="2400" dirty="0"/>
              <a:t>for the </a:t>
            </a:r>
            <a:r>
              <a:rPr lang="en-US" sz="2400" dirty="0" smtClean="0"/>
              <a:t>observed phenomenon.</a:t>
            </a:r>
          </a:p>
          <a:p>
            <a:r>
              <a:rPr lang="en-US" sz="2400" dirty="0"/>
              <a:t>• </a:t>
            </a:r>
            <a:r>
              <a:rPr lang="en-US" sz="2400" dirty="0" smtClean="0"/>
              <a:t>Experiments: Use </a:t>
            </a:r>
            <a:r>
              <a:rPr lang="en-US" sz="2400" dirty="0"/>
              <a:t>of inductive reasoning to form </a:t>
            </a:r>
            <a:r>
              <a:rPr lang="en-US" sz="2400" dirty="0" smtClean="0"/>
              <a:t>an appropriate </a:t>
            </a:r>
            <a:r>
              <a:rPr lang="en-US" sz="2400" dirty="0"/>
              <a:t>experimental </a:t>
            </a:r>
            <a:r>
              <a:rPr lang="en-US" sz="2400" dirty="0" smtClean="0"/>
              <a:t>design (control group, model). </a:t>
            </a:r>
            <a:endParaRPr lang="en-US" sz="2400" dirty="0"/>
          </a:p>
          <a:p>
            <a:r>
              <a:rPr lang="en-US" sz="2400" dirty="0" smtClean="0"/>
              <a:t>• Data: Observable</a:t>
            </a:r>
            <a:r>
              <a:rPr lang="en-US" sz="2400" dirty="0"/>
              <a:t>, objective results of </a:t>
            </a:r>
            <a:r>
              <a:rPr lang="en-US" sz="2400" dirty="0" smtClean="0"/>
              <a:t>an experiment.  The </a:t>
            </a:r>
            <a:r>
              <a:rPr lang="en-US" sz="2400" dirty="0"/>
              <a:t>greater the variance in the </a:t>
            </a:r>
            <a:r>
              <a:rPr lang="en-US" sz="2400" dirty="0" smtClean="0"/>
              <a:t>data, the </a:t>
            </a:r>
            <a:r>
              <a:rPr lang="en-US" sz="2400" dirty="0"/>
              <a:t>greater the probability of error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. Conclusion: </a:t>
            </a:r>
            <a:r>
              <a:rPr lang="en-US" sz="2400" dirty="0"/>
              <a:t>Data must be analyzed in order to reach </a:t>
            </a:r>
            <a:r>
              <a:rPr lang="en-US" sz="2400" dirty="0" smtClean="0"/>
              <a:t>a conclusion </a:t>
            </a:r>
            <a:r>
              <a:rPr lang="en-US" sz="2400" dirty="0"/>
              <a:t>as to whether or not </a:t>
            </a:r>
            <a:r>
              <a:rPr lang="en-US" sz="2400" dirty="0" smtClean="0"/>
              <a:t>the hypothesis </a:t>
            </a:r>
            <a:r>
              <a:rPr lang="en-US" sz="2400" dirty="0"/>
              <a:t>is supported.</a:t>
            </a:r>
          </a:p>
          <a:p>
            <a:r>
              <a:rPr lang="en-US" sz="2400" dirty="0"/>
              <a:t>– Findings must be reported in </a:t>
            </a:r>
            <a:r>
              <a:rPr lang="en-US" sz="2400" dirty="0" smtClean="0"/>
              <a:t>scientific journals </a:t>
            </a:r>
            <a:r>
              <a:rPr lang="en-US" sz="2400" dirty="0"/>
              <a:t>so methodology and data </a:t>
            </a:r>
            <a:r>
              <a:rPr lang="en-US" sz="2400" dirty="0" smtClean="0"/>
              <a:t>are open </a:t>
            </a:r>
            <a:r>
              <a:rPr lang="en-US" sz="2400" dirty="0"/>
              <a:t>for inspection and repetition.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99538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9278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Description of the Emergent Properties of Life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7671" y="1978925"/>
            <a:ext cx="10795379" cy="4271749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1. Order. Organisms are highly ordered, and other characteristics of life emerge from this complex organization.</a:t>
            </a:r>
            <a:br>
              <a:rPr lang="en-US" dirty="0"/>
            </a:br>
            <a:r>
              <a:rPr lang="en-US" dirty="0"/>
              <a:t>2. Reproduction. Organisms reproduce; life comes only from life (biogenesis).</a:t>
            </a:r>
            <a:br>
              <a:rPr lang="en-US" dirty="0"/>
            </a:br>
            <a:r>
              <a:rPr lang="en-US" dirty="0"/>
              <a:t>3. Growth and Development. Heritable programs stored in DNA direct the species-specific pattern of growth and development.</a:t>
            </a:r>
            <a:br>
              <a:rPr lang="en-US" dirty="0"/>
            </a:br>
            <a:r>
              <a:rPr lang="en-US" dirty="0"/>
              <a:t>4. Energy Utilization. Organisms take in and transform energy to do work, including the maintenance of their ordered state.</a:t>
            </a:r>
            <a:br>
              <a:rPr lang="en-US" dirty="0"/>
            </a:br>
            <a:r>
              <a:rPr lang="en-US" dirty="0"/>
              <a:t>5. Response to Environment. Organisms respond to stimuli from their environment.</a:t>
            </a:r>
            <a:br>
              <a:rPr lang="en-US" dirty="0"/>
            </a:br>
            <a:r>
              <a:rPr lang="en-US" dirty="0"/>
              <a:t>6. </a:t>
            </a:r>
            <a:r>
              <a:rPr lang="en-US" dirty="0" smtClean="0"/>
              <a:t>Homeostasis</a:t>
            </a:r>
            <a:r>
              <a:rPr lang="en-US" dirty="0"/>
              <a:t>. Organisms regulate their internal environment to maintain a steady-state, even in the face of a fluctuating external environment.</a:t>
            </a:r>
            <a:br>
              <a:rPr lang="en-US" dirty="0"/>
            </a:br>
            <a:r>
              <a:rPr lang="en-US" dirty="0"/>
              <a:t>7. Evolutionary Adaptation. Life evolves in response to interactions between organisms and their environment. </a:t>
            </a:r>
          </a:p>
        </p:txBody>
      </p:sp>
    </p:spTree>
    <p:extLst>
      <p:ext uri="{BB962C8B-B14F-4D97-AF65-F5344CB8AC3E}">
        <p14:creationId xmlns:p14="http://schemas.microsoft.com/office/powerpoint/2010/main" val="35260860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755374"/>
          </a:xfrm>
        </p:spPr>
        <p:txBody>
          <a:bodyPr/>
          <a:lstStyle/>
          <a:p>
            <a:r>
              <a:rPr lang="en-US" dirty="0" smtClean="0"/>
              <a:t>The Process of Science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7" y="1431235"/>
            <a:ext cx="10624331" cy="4955917"/>
          </a:xfrm>
        </p:spPr>
        <p:txBody>
          <a:bodyPr>
            <a:noAutofit/>
          </a:bodyPr>
          <a:lstStyle/>
          <a:p>
            <a:r>
              <a:rPr lang="en-US" sz="2000" dirty="0"/>
              <a:t>A. Scientific Method</a:t>
            </a:r>
          </a:p>
          <a:p>
            <a:pPr lvl="1"/>
            <a:r>
              <a:rPr lang="en-US" sz="2000" dirty="0"/>
              <a:t>A. Observation</a:t>
            </a:r>
          </a:p>
          <a:p>
            <a:pPr lvl="1"/>
            <a:r>
              <a:rPr lang="en-US" sz="2000" dirty="0"/>
              <a:t>B. Hypothesis</a:t>
            </a:r>
          </a:p>
          <a:p>
            <a:pPr lvl="1"/>
            <a:r>
              <a:rPr lang="en-US" sz="2000" dirty="0"/>
              <a:t>C. Experiments/Further Observations</a:t>
            </a:r>
          </a:p>
          <a:p>
            <a:pPr lvl="1"/>
            <a:r>
              <a:rPr lang="en-US" sz="2000" dirty="0"/>
              <a:t>D. Data/Results</a:t>
            </a:r>
          </a:p>
          <a:p>
            <a:pPr lvl="1"/>
            <a:r>
              <a:rPr lang="en-US" sz="2000" dirty="0"/>
              <a:t>E. Conclusion</a:t>
            </a:r>
          </a:p>
          <a:p>
            <a:r>
              <a:rPr lang="en-US" sz="2000" dirty="0"/>
              <a:t>B. Biology is the scientific study of </a:t>
            </a:r>
            <a:r>
              <a:rPr lang="en-US" sz="2000" dirty="0" smtClean="0"/>
              <a:t>Life</a:t>
            </a:r>
          </a:p>
          <a:p>
            <a:r>
              <a:rPr lang="en-US" sz="2000" dirty="0"/>
              <a:t>Scientific </a:t>
            </a:r>
            <a:r>
              <a:rPr lang="en-US" sz="2000" dirty="0" smtClean="0"/>
              <a:t>Theory: Joins </a:t>
            </a:r>
            <a:r>
              <a:rPr lang="en-US" sz="2000" dirty="0"/>
              <a:t>together two </a:t>
            </a:r>
            <a:r>
              <a:rPr lang="en-US" sz="2000" dirty="0" smtClean="0"/>
              <a:t>or more </a:t>
            </a:r>
            <a:r>
              <a:rPr lang="en-US" sz="2000" dirty="0"/>
              <a:t>related hypotheses.</a:t>
            </a:r>
          </a:p>
          <a:p>
            <a:pPr lvl="1"/>
            <a:r>
              <a:rPr lang="en-US" sz="2000" dirty="0"/>
              <a:t>– Supported by a broad range </a:t>
            </a:r>
            <a:r>
              <a:rPr lang="en-US" sz="2000" dirty="0" smtClean="0"/>
              <a:t>of observations</a:t>
            </a:r>
            <a:r>
              <a:rPr lang="en-US" sz="2000" dirty="0"/>
              <a:t>, experiments, and data.</a:t>
            </a:r>
          </a:p>
          <a:p>
            <a:r>
              <a:rPr lang="en-US" sz="2000" dirty="0"/>
              <a:t>• Scientific Principle / </a:t>
            </a:r>
            <a:r>
              <a:rPr lang="en-US" sz="2000" dirty="0" smtClean="0"/>
              <a:t>Law:  </a:t>
            </a:r>
            <a:r>
              <a:rPr lang="en-US" sz="2000" dirty="0"/>
              <a:t>Theory, or set </a:t>
            </a:r>
            <a:r>
              <a:rPr lang="en-US" sz="2000" dirty="0" smtClean="0"/>
              <a:t>of theories</a:t>
            </a:r>
            <a:r>
              <a:rPr lang="en-US" sz="2000" dirty="0"/>
              <a:t>, generally accepted by </a:t>
            </a:r>
            <a:r>
              <a:rPr lang="en-US" sz="2000" dirty="0" smtClean="0"/>
              <a:t>an overwhelming </a:t>
            </a:r>
            <a:r>
              <a:rPr lang="en-US" sz="2000" dirty="0"/>
              <a:t>number of scientists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Scientific theory: </a:t>
            </a:r>
            <a:r>
              <a:rPr lang="en-US" sz="2000" dirty="0"/>
              <a:t>Supported by a broad range </a:t>
            </a:r>
            <a:r>
              <a:rPr lang="en-US" sz="2000" dirty="0" smtClean="0"/>
              <a:t>of observations</a:t>
            </a:r>
            <a:r>
              <a:rPr lang="en-US" sz="2000" dirty="0"/>
              <a:t>, experiments and data</a:t>
            </a:r>
          </a:p>
          <a:p>
            <a:r>
              <a:rPr lang="en-US" sz="2000" dirty="0" smtClean="0"/>
              <a:t>Some </a:t>
            </a:r>
            <a:r>
              <a:rPr lang="en-US" sz="2000" dirty="0"/>
              <a:t>basic biology </a:t>
            </a:r>
            <a:r>
              <a:rPr lang="en-US" sz="2000" dirty="0" smtClean="0"/>
              <a:t>theories: Cell Theory, Biogenesis, Gene, Evolution.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0563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1"/>
            <a:ext cx="10460558" cy="1016758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</a:rPr>
              <a:t>Nine Characteristics of Life</a:t>
            </a:r>
            <a:endParaRPr lang="en-US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624085"/>
            <a:ext cx="10460558" cy="4503760"/>
          </a:xfrm>
        </p:spPr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en-US" sz="2400" dirty="0" smtClean="0"/>
              <a:t>All living organisms have same basic ingredients, DNA or RNA.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 All living organisms have cells, which are the building  blocks of life. 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All need water and a source or energy (food and sugar). 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Can </a:t>
            </a:r>
            <a:r>
              <a:rPr lang="en-US" sz="2400" dirty="0" smtClean="0"/>
              <a:t>reproduce and grow (they get larger and keep generation going). 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Must die (end) at a certain point. 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Can adapt to surroundings (adapt to danger and changes in the environment). 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Can move to avoid harm or death. 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Have the ability to heal injuries.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Can evolve.  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607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7104" y="409433"/>
            <a:ext cx="10413242" cy="914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List of the 7 Characteristics of Life 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1821" y="1501255"/>
            <a:ext cx="9576179" cy="3756546"/>
          </a:xfrm>
        </p:spPr>
        <p:txBody>
          <a:bodyPr>
            <a:normAutofit lnSpcReduction="10000"/>
          </a:bodyPr>
          <a:lstStyle/>
          <a:p>
            <a:pPr marL="457200" indent="-457200" algn="l">
              <a:buAutoNum type="arabicPeriod"/>
            </a:pPr>
            <a:r>
              <a:rPr lang="en-US" dirty="0" smtClean="0"/>
              <a:t>Cells </a:t>
            </a:r>
            <a:r>
              <a:rPr lang="en-US" dirty="0"/>
              <a:t>- smallest unit capable of life functions (basic unit of life); </a:t>
            </a:r>
            <a:endParaRPr lang="en-US" dirty="0" smtClean="0"/>
          </a:p>
          <a:p>
            <a:pPr marL="457200" indent="-457200" algn="l">
              <a:buAutoNum type="arabicPeriod"/>
            </a:pPr>
            <a:r>
              <a:rPr lang="en-US" dirty="0" smtClean="0"/>
              <a:t>Organization</a:t>
            </a:r>
            <a:r>
              <a:rPr lang="en-US" dirty="0"/>
              <a:t>; </a:t>
            </a:r>
            <a:endParaRPr lang="en-US" dirty="0" smtClean="0"/>
          </a:p>
          <a:p>
            <a:pPr marL="457200" indent="-457200" algn="l">
              <a:buAutoNum type="arabicPeriod"/>
            </a:pPr>
            <a:r>
              <a:rPr lang="en-US" dirty="0" smtClean="0"/>
              <a:t>Metabolism </a:t>
            </a:r>
            <a:r>
              <a:rPr lang="en-US" dirty="0"/>
              <a:t>- the sum of all chemical reactions, metabolism refers to a living organism's ability to consume and use energy (from food or from the sun); </a:t>
            </a:r>
            <a:endParaRPr lang="en-US" dirty="0" smtClean="0"/>
          </a:p>
          <a:p>
            <a:pPr marL="457200" indent="-457200" algn="l">
              <a:buAutoNum type="arabicPeriod"/>
            </a:pPr>
            <a:r>
              <a:rPr lang="en-US" dirty="0" smtClean="0"/>
              <a:t>Homeostasis </a:t>
            </a:r>
            <a:r>
              <a:rPr lang="en-US" dirty="0"/>
              <a:t>- maintaining stable internal conditions biological balance) </a:t>
            </a:r>
            <a:endParaRPr lang="en-US" dirty="0" smtClean="0"/>
          </a:p>
          <a:p>
            <a:pPr marL="457200" indent="-457200" algn="l">
              <a:buAutoNum type="arabicPeriod"/>
            </a:pPr>
            <a:r>
              <a:rPr lang="en-US" dirty="0" smtClean="0"/>
              <a:t>Heredity</a:t>
            </a:r>
            <a:r>
              <a:rPr lang="en-US" dirty="0"/>
              <a:t>; </a:t>
            </a:r>
            <a:endParaRPr lang="en-US" dirty="0" smtClean="0"/>
          </a:p>
          <a:p>
            <a:pPr marL="457200" indent="-457200" algn="l">
              <a:buAutoNum type="arabicPeriod"/>
            </a:pPr>
            <a:r>
              <a:rPr lang="en-US" dirty="0" smtClean="0"/>
              <a:t>Responsiveness</a:t>
            </a:r>
            <a:r>
              <a:rPr lang="en-US" dirty="0"/>
              <a:t>; </a:t>
            </a:r>
            <a:endParaRPr lang="en-US" dirty="0" smtClean="0"/>
          </a:p>
          <a:p>
            <a:pPr marL="457200" indent="-457200" algn="l">
              <a:buAutoNum type="arabicPeriod"/>
            </a:pPr>
            <a:r>
              <a:rPr lang="en-US" dirty="0" smtClean="0"/>
              <a:t>Growth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110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1"/>
            <a:ext cx="5410887" cy="623706"/>
          </a:xfrm>
        </p:spPr>
        <p:txBody>
          <a:bodyPr>
            <a:normAutofit/>
          </a:bodyPr>
          <a:lstStyle/>
          <a:p>
            <a:r>
              <a:rPr lang="en-US" dirty="0" smtClean="0"/>
              <a:t>Living Things are Organized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7829" y="1080906"/>
            <a:ext cx="3343733" cy="366851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854" y="1365161"/>
            <a:ext cx="6714698" cy="4503827"/>
          </a:xfrm>
        </p:spPr>
        <p:txBody>
          <a:bodyPr>
            <a:noAutofit/>
          </a:bodyPr>
          <a:lstStyle/>
          <a:p>
            <a:r>
              <a:rPr lang="en-US" sz="2400" dirty="0"/>
              <a:t>1. Begins with The Cell</a:t>
            </a:r>
          </a:p>
          <a:p>
            <a:pPr lvl="1"/>
            <a:r>
              <a:rPr lang="en-US" sz="2400" dirty="0"/>
              <a:t>1. Smallest basic Unit</a:t>
            </a:r>
          </a:p>
          <a:p>
            <a:pPr lvl="1"/>
            <a:r>
              <a:rPr lang="en-US" sz="2400" dirty="0"/>
              <a:t>2. Composed of Non-Living Chemicals</a:t>
            </a:r>
          </a:p>
          <a:p>
            <a:r>
              <a:rPr lang="en-US" sz="2400" dirty="0"/>
              <a:t>2. Multi-cellular Organisms</a:t>
            </a:r>
          </a:p>
          <a:p>
            <a:pPr lvl="1"/>
            <a:r>
              <a:rPr lang="en-US" sz="2400" dirty="0"/>
              <a:t>1. Forms Tissues</a:t>
            </a:r>
          </a:p>
          <a:p>
            <a:pPr lvl="1"/>
            <a:r>
              <a:rPr lang="en-US" sz="2400" dirty="0"/>
              <a:t>2. Tissues Forms Organs</a:t>
            </a:r>
          </a:p>
          <a:p>
            <a:pPr lvl="1"/>
            <a:r>
              <a:rPr lang="en-US" sz="2400" dirty="0"/>
              <a:t>3. </a:t>
            </a:r>
            <a:r>
              <a:rPr lang="en-US" sz="2400" dirty="0" smtClean="0"/>
              <a:t>Organs </a:t>
            </a:r>
            <a:r>
              <a:rPr lang="en-US" sz="2400" dirty="0"/>
              <a:t>Work Toward </a:t>
            </a:r>
            <a:r>
              <a:rPr lang="en-US" sz="2400" dirty="0" smtClean="0"/>
              <a:t>Systems</a:t>
            </a:r>
          </a:p>
          <a:p>
            <a:r>
              <a:rPr lang="en-US" sz="2400" dirty="0" smtClean="0"/>
              <a:t>Emergent Properties: </a:t>
            </a:r>
          </a:p>
          <a:p>
            <a:r>
              <a:rPr lang="en-US" sz="2400" dirty="0" smtClean="0"/>
              <a:t>– </a:t>
            </a:r>
            <a:r>
              <a:rPr lang="en-US" sz="2400" dirty="0"/>
              <a:t>Each level of organization is </a:t>
            </a:r>
            <a:r>
              <a:rPr lang="en-US" sz="2400" dirty="0" smtClean="0"/>
              <a:t>more complex </a:t>
            </a:r>
            <a:r>
              <a:rPr lang="en-US" sz="2400" dirty="0"/>
              <a:t>and has properties beyond </a:t>
            </a:r>
            <a:r>
              <a:rPr lang="en-US" sz="2400" dirty="0" smtClean="0"/>
              <a:t>the preceding </a:t>
            </a:r>
            <a:r>
              <a:rPr lang="en-US" sz="2400" dirty="0"/>
              <a:t>level.</a:t>
            </a:r>
          </a:p>
          <a:p>
            <a:pPr lvl="1"/>
            <a:r>
              <a:rPr lang="en-US" sz="2400" dirty="0" smtClean="0"/>
              <a:t>- Each </a:t>
            </a:r>
            <a:r>
              <a:rPr lang="en-US" sz="2400" dirty="0"/>
              <a:t>new level of organization </a:t>
            </a:r>
            <a:r>
              <a:rPr lang="en-US" sz="2400" dirty="0" smtClean="0"/>
              <a:t>has emergent </a:t>
            </a:r>
            <a:r>
              <a:rPr lang="en-US" sz="2400" dirty="0"/>
              <a:t>properties due to </a:t>
            </a:r>
            <a:r>
              <a:rPr lang="en-US" sz="2400" dirty="0" smtClean="0"/>
              <a:t>interactions between </a:t>
            </a:r>
            <a:r>
              <a:rPr lang="en-US" sz="2400" dirty="0"/>
              <a:t>different parts of the whole.</a:t>
            </a:r>
          </a:p>
        </p:txBody>
      </p:sp>
    </p:spTree>
    <p:extLst>
      <p:ext uri="{BB962C8B-B14F-4D97-AF65-F5344CB8AC3E}">
        <p14:creationId xmlns:p14="http://schemas.microsoft.com/office/powerpoint/2010/main" val="19301431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39337"/>
          </a:xfrm>
        </p:spPr>
        <p:txBody>
          <a:bodyPr/>
          <a:lstStyle/>
          <a:p>
            <a:r>
              <a:rPr lang="en-US" dirty="0" smtClean="0"/>
              <a:t>Materials and Energy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7073" y="2057400"/>
            <a:ext cx="4723487" cy="307813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319" y="1690675"/>
            <a:ext cx="5854889" cy="3811588"/>
          </a:xfrm>
        </p:spPr>
        <p:txBody>
          <a:bodyPr>
            <a:noAutofit/>
          </a:bodyPr>
          <a:lstStyle/>
          <a:p>
            <a:r>
              <a:rPr lang="en-US" sz="2800" dirty="0"/>
              <a:t>• Energy is the capacity to do work.</a:t>
            </a:r>
          </a:p>
          <a:p>
            <a:pPr lvl="1"/>
            <a:r>
              <a:rPr lang="en-US" sz="2800" dirty="0"/>
              <a:t>– Metabolism encompasses all the </a:t>
            </a:r>
            <a:r>
              <a:rPr lang="en-US" sz="2800" dirty="0" smtClean="0"/>
              <a:t>chemical reactions </a:t>
            </a:r>
            <a:r>
              <a:rPr lang="en-US" sz="2800" dirty="0"/>
              <a:t>that occur in a cell.</a:t>
            </a:r>
          </a:p>
          <a:p>
            <a:pPr lvl="2"/>
            <a:r>
              <a:rPr lang="en-US" sz="2800" dirty="0" smtClean="0"/>
              <a:t>- Homeostasis </a:t>
            </a:r>
            <a:r>
              <a:rPr lang="en-US" sz="2800" dirty="0"/>
              <a:t>- Maintenance of </a:t>
            </a:r>
            <a:r>
              <a:rPr lang="en-US" sz="2800" dirty="0" smtClean="0"/>
              <a:t>internal conditions </a:t>
            </a:r>
            <a:r>
              <a:rPr lang="en-US" sz="2800" dirty="0"/>
              <a:t>within certain boundaries.</a:t>
            </a:r>
          </a:p>
          <a:p>
            <a:pPr lvl="1"/>
            <a:r>
              <a:rPr lang="en-US" sz="2800" dirty="0"/>
              <a:t>– The sun is the ultimate source of </a:t>
            </a:r>
            <a:r>
              <a:rPr lang="en-US" sz="2800" dirty="0" smtClean="0"/>
              <a:t>energy for </a:t>
            </a:r>
            <a:r>
              <a:rPr lang="en-US" sz="2800" dirty="0"/>
              <a:t>nearly all life on the planet.</a:t>
            </a:r>
          </a:p>
          <a:p>
            <a:pPr lvl="2"/>
            <a:r>
              <a:rPr lang="en-US" sz="2800" dirty="0" smtClean="0"/>
              <a:t>- Photosynthesis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97764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232324"/>
          </a:xfrm>
        </p:spPr>
        <p:txBody>
          <a:bodyPr/>
          <a:lstStyle/>
          <a:p>
            <a:r>
              <a:rPr lang="en-US" dirty="0" smtClean="0"/>
              <a:t>Reproduction and Development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1792" y="1689524"/>
            <a:ext cx="5613595" cy="3155431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968" y="2057400"/>
            <a:ext cx="5236824" cy="3811588"/>
          </a:xfrm>
        </p:spPr>
        <p:txBody>
          <a:bodyPr>
            <a:noAutofit/>
          </a:bodyPr>
          <a:lstStyle/>
          <a:p>
            <a:r>
              <a:rPr lang="en-US" sz="2800" dirty="0"/>
              <a:t>• In most multicellular organisms, </a:t>
            </a:r>
            <a:r>
              <a:rPr lang="en-US" sz="2800" dirty="0" smtClean="0"/>
              <a:t>reproduction begins </a:t>
            </a:r>
            <a:r>
              <a:rPr lang="en-US" sz="2800" dirty="0"/>
              <a:t>with the union of two gametes </a:t>
            </a:r>
            <a:r>
              <a:rPr lang="en-US" sz="2800" dirty="0" smtClean="0"/>
              <a:t>from different </a:t>
            </a:r>
            <a:r>
              <a:rPr lang="en-US" sz="2800" dirty="0"/>
              <a:t>individuals.</a:t>
            </a:r>
          </a:p>
          <a:p>
            <a:pPr lvl="1"/>
            <a:r>
              <a:rPr lang="en-US" sz="2800" dirty="0"/>
              <a:t>– Organizational instructions encoded </a:t>
            </a:r>
            <a:r>
              <a:rPr lang="en-US" sz="2800" dirty="0" smtClean="0"/>
              <a:t>in genes</a:t>
            </a:r>
            <a:r>
              <a:rPr lang="en-US" sz="2800" dirty="0"/>
              <a:t>.</a:t>
            </a:r>
          </a:p>
          <a:p>
            <a:pPr lvl="2"/>
            <a:r>
              <a:rPr lang="en-US" sz="2800" dirty="0" smtClean="0"/>
              <a:t>- Composed </a:t>
            </a:r>
            <a:r>
              <a:rPr lang="en-US" sz="2800" dirty="0"/>
              <a:t>of DNA</a:t>
            </a:r>
          </a:p>
        </p:txBody>
      </p:sp>
    </p:spTree>
    <p:extLst>
      <p:ext uri="{BB962C8B-B14F-4D97-AF65-F5344CB8AC3E}">
        <p14:creationId xmlns:p14="http://schemas.microsoft.com/office/powerpoint/2010/main" val="29414016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93928"/>
          </a:xfrm>
        </p:spPr>
        <p:txBody>
          <a:bodyPr/>
          <a:lstStyle/>
          <a:p>
            <a:r>
              <a:rPr lang="en-US" dirty="0" smtClean="0"/>
              <a:t>Adaptations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662" y="1109662"/>
            <a:ext cx="5380725" cy="4035544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1194" y="1514901"/>
            <a:ext cx="5418161" cy="4517860"/>
          </a:xfrm>
        </p:spPr>
        <p:txBody>
          <a:bodyPr>
            <a:noAutofit/>
          </a:bodyPr>
          <a:lstStyle/>
          <a:p>
            <a:r>
              <a:rPr lang="en-US" sz="2400" dirty="0"/>
              <a:t>• Adaptation - Any modification that makes </a:t>
            </a:r>
            <a:r>
              <a:rPr lang="en-US" sz="2400" dirty="0" smtClean="0"/>
              <a:t>an organism </a:t>
            </a:r>
            <a:r>
              <a:rPr lang="en-US" sz="2400" dirty="0"/>
              <a:t>suited to its way of life.</a:t>
            </a:r>
          </a:p>
          <a:p>
            <a:pPr lvl="1"/>
            <a:r>
              <a:rPr lang="en-US" sz="2400" dirty="0"/>
              <a:t>– Over time, organisms become modified </a:t>
            </a:r>
            <a:r>
              <a:rPr lang="en-US" sz="2400" dirty="0" smtClean="0"/>
              <a:t>by the </a:t>
            </a:r>
            <a:r>
              <a:rPr lang="en-US" sz="2400" dirty="0"/>
              <a:t>process of natural selection.</a:t>
            </a:r>
          </a:p>
          <a:p>
            <a:pPr lvl="2"/>
            <a:r>
              <a:rPr lang="en-US" sz="2400" dirty="0" smtClean="0"/>
              <a:t>- The </a:t>
            </a:r>
            <a:r>
              <a:rPr lang="en-US" sz="2400" dirty="0"/>
              <a:t>unity of characteristics </a:t>
            </a:r>
            <a:r>
              <a:rPr lang="en-US" sz="2400" dirty="0" smtClean="0"/>
              <a:t>between different </a:t>
            </a:r>
            <a:r>
              <a:rPr lang="en-US" sz="2400" dirty="0"/>
              <a:t>types of organisms </a:t>
            </a:r>
            <a:r>
              <a:rPr lang="en-US" sz="2400" dirty="0" smtClean="0"/>
              <a:t>suggests that </a:t>
            </a:r>
            <a:r>
              <a:rPr lang="en-US" sz="2400" dirty="0"/>
              <a:t>all living things are descended </a:t>
            </a:r>
            <a:r>
              <a:rPr lang="en-US" sz="2400" dirty="0" smtClean="0"/>
              <a:t>from a </a:t>
            </a:r>
            <a:r>
              <a:rPr lang="en-US" sz="2400" dirty="0"/>
              <a:t>common ancestor.</a:t>
            </a:r>
          </a:p>
          <a:p>
            <a:pPr lvl="3"/>
            <a:r>
              <a:rPr lang="en-US" sz="2400" dirty="0"/>
              <a:t> </a:t>
            </a:r>
            <a:r>
              <a:rPr lang="en-US" sz="2400" dirty="0" smtClean="0"/>
              <a:t>- Descent </a:t>
            </a:r>
            <a:r>
              <a:rPr lang="en-US" sz="2400" dirty="0"/>
              <a:t>with modification</a:t>
            </a:r>
          </a:p>
        </p:txBody>
      </p:sp>
    </p:spTree>
    <p:extLst>
      <p:ext uri="{BB962C8B-B14F-4D97-AF65-F5344CB8AC3E}">
        <p14:creationId xmlns:p14="http://schemas.microsoft.com/office/powerpoint/2010/main" val="475080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393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Biosphere Organization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1367" y="1574852"/>
            <a:ext cx="5882185" cy="4034377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603" y="1574852"/>
            <a:ext cx="5581934" cy="4572451"/>
          </a:xfrm>
        </p:spPr>
        <p:txBody>
          <a:bodyPr>
            <a:noAutofit/>
          </a:bodyPr>
          <a:lstStyle/>
          <a:p>
            <a:r>
              <a:rPr lang="en-US" sz="2400" dirty="0"/>
              <a:t>• All members of a species within a </a:t>
            </a:r>
            <a:r>
              <a:rPr lang="en-US" sz="2400" dirty="0" smtClean="0"/>
              <a:t>particular area </a:t>
            </a:r>
            <a:r>
              <a:rPr lang="en-US" sz="2400" dirty="0"/>
              <a:t>are known as a population.</a:t>
            </a:r>
          </a:p>
          <a:p>
            <a:pPr lvl="1"/>
            <a:r>
              <a:rPr lang="en-US" sz="2400" dirty="0"/>
              <a:t>– A collection of interacting populations </a:t>
            </a:r>
            <a:r>
              <a:rPr lang="en-US" sz="2400" dirty="0" smtClean="0"/>
              <a:t>is known </a:t>
            </a:r>
            <a:r>
              <a:rPr lang="en-US" sz="2400" dirty="0"/>
              <a:t>as a community.</a:t>
            </a:r>
          </a:p>
          <a:p>
            <a:pPr lvl="2"/>
            <a:r>
              <a:rPr lang="en-US" sz="2400" dirty="0" smtClean="0"/>
              <a:t>- A </a:t>
            </a:r>
            <a:r>
              <a:rPr lang="en-US" sz="2400" dirty="0"/>
              <a:t>collection of communities make up </a:t>
            </a:r>
            <a:r>
              <a:rPr lang="en-US" sz="2400" dirty="0" smtClean="0"/>
              <a:t>an ecosystem.</a:t>
            </a:r>
          </a:p>
          <a:p>
            <a:pPr lvl="3"/>
            <a:r>
              <a:rPr lang="en-US" sz="2400" dirty="0" smtClean="0"/>
              <a:t>- Ecosystems </a:t>
            </a:r>
            <a:r>
              <a:rPr lang="en-US" sz="2400" dirty="0"/>
              <a:t>are characterized </a:t>
            </a:r>
            <a:r>
              <a:rPr lang="en-US" sz="2400" dirty="0" smtClean="0"/>
              <a:t>by chemical </a:t>
            </a:r>
            <a:r>
              <a:rPr lang="en-US" sz="2400" dirty="0"/>
              <a:t>cycling and energy </a:t>
            </a:r>
            <a:r>
              <a:rPr lang="en-US" sz="2400" dirty="0" smtClean="0"/>
              <a:t>flow,  both </a:t>
            </a:r>
            <a:r>
              <a:rPr lang="en-US" sz="2400" dirty="0"/>
              <a:t>originating from photosynthesis.</a:t>
            </a:r>
          </a:p>
        </p:txBody>
      </p:sp>
    </p:spTree>
    <p:extLst>
      <p:ext uri="{BB962C8B-B14F-4D97-AF65-F5344CB8AC3E}">
        <p14:creationId xmlns:p14="http://schemas.microsoft.com/office/powerpoint/2010/main" val="262225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</TotalTime>
  <Words>1620</Words>
  <Application>Microsoft Office PowerPoint</Application>
  <PresentationFormat>Custom</PresentationFormat>
  <Paragraphs>167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A View of Life</vt:lpstr>
      <vt:lpstr>How to Define Life?</vt:lpstr>
      <vt:lpstr>Nine Characteristics of Life</vt:lpstr>
      <vt:lpstr>List of the 7 Characteristics of Life </vt:lpstr>
      <vt:lpstr>Living Things are Organized</vt:lpstr>
      <vt:lpstr>Materials and Energy</vt:lpstr>
      <vt:lpstr>Reproduction and Development </vt:lpstr>
      <vt:lpstr>Adaptations </vt:lpstr>
      <vt:lpstr>Biosphere Organization </vt:lpstr>
      <vt:lpstr>How is Biosphere Organized? </vt:lpstr>
      <vt:lpstr>Biological Organization </vt:lpstr>
      <vt:lpstr>Energy and Metabolism </vt:lpstr>
      <vt:lpstr>Energy</vt:lpstr>
      <vt:lpstr>Living Organisms and the Environment</vt:lpstr>
      <vt:lpstr>Adaptation and Natural Selection</vt:lpstr>
      <vt:lpstr>Natural Selection &amp; Evolution </vt:lpstr>
      <vt:lpstr>Human Population </vt:lpstr>
      <vt:lpstr>Biodiversity</vt:lpstr>
      <vt:lpstr>Classification of Living Organisms </vt:lpstr>
      <vt:lpstr>Classification </vt:lpstr>
      <vt:lpstr>Process of Science </vt:lpstr>
      <vt:lpstr>Description of the Emergent Properties of Life</vt:lpstr>
      <vt:lpstr>The Process of Science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View of Life</dc:title>
  <dc:creator>Drs. Moha &amp; Hazar</dc:creator>
  <cp:lastModifiedBy>Termos, Mohamad</cp:lastModifiedBy>
  <cp:revision>27</cp:revision>
  <dcterms:created xsi:type="dcterms:W3CDTF">2013-12-09T01:42:13Z</dcterms:created>
  <dcterms:modified xsi:type="dcterms:W3CDTF">2014-01-14T22:27:07Z</dcterms:modified>
</cp:coreProperties>
</file>